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5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301" r:id="rId26"/>
    <p:sldId id="302" r:id="rId27"/>
    <p:sldId id="299" r:id="rId28"/>
    <p:sldId id="300" r:id="rId29"/>
    <p:sldId id="267" r:id="rId30"/>
    <p:sldId id="269" r:id="rId31"/>
    <p:sldId id="270" r:id="rId32"/>
    <p:sldId id="271" r:id="rId33"/>
    <p:sldId id="272" r:id="rId34"/>
    <p:sldId id="280" r:id="rId35"/>
    <p:sldId id="281" r:id="rId36"/>
    <p:sldId id="282" r:id="rId37"/>
    <p:sldId id="283" r:id="rId38"/>
    <p:sldId id="273" r:id="rId39"/>
    <p:sldId id="310" r:id="rId40"/>
    <p:sldId id="311" r:id="rId41"/>
    <p:sldId id="312" r:id="rId42"/>
    <p:sldId id="274" r:id="rId43"/>
    <p:sldId id="313" r:id="rId44"/>
    <p:sldId id="314" r:id="rId45"/>
    <p:sldId id="275" r:id="rId46"/>
    <p:sldId id="276" r:id="rId47"/>
    <p:sldId id="277" r:id="rId48"/>
    <p:sldId id="278" r:id="rId49"/>
    <p:sldId id="279" r:id="rId50"/>
    <p:sldId id="257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89A66-4C2B-5E45-B355-930008013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C6DEA2-FE43-F549-83AB-7895487A0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F4C8B-0646-CF4F-9745-595514C66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8F44-AB13-2F4D-A679-EF2C6200FA0A}" type="datetimeFigureOut">
              <a:rPr lang="en-US" smtClean="0"/>
              <a:t>7/19/24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24CDD-1F05-6B46-90ED-FEDF956F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324C0-826F-AF43-AB72-896AD6109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81B2-0E0E-0744-9EA6-559BEF28A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47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23510-8544-044D-B767-DFBA291BD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CEB579-B1A1-4A4A-A2F7-65B59C1AC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17553-63DB-5E47-AF02-3999612A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8F44-AB13-2F4D-A679-EF2C6200FA0A}" type="datetimeFigureOut">
              <a:rPr lang="en-US" smtClean="0"/>
              <a:t>7/19/24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440EF-D728-CD49-ABAC-F7D1E0325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E0743-01A9-CF43-BDF6-3EE01532C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81B2-0E0E-0744-9EA6-559BEF28A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5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84937A-62BA-B247-8841-0C4D3D7BFC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2D45C-5946-5E44-AF7E-15CE3F206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3CABC-D28F-4E46-BD22-52E38EB1A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8F44-AB13-2F4D-A679-EF2C6200FA0A}" type="datetimeFigureOut">
              <a:rPr lang="en-US" smtClean="0"/>
              <a:t>7/19/24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4D25A-6184-C046-8485-134BAE36B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17F1D-828D-E644-BE35-8220BFA6F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81B2-0E0E-0744-9EA6-559BEF28A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D346F-C01B-5745-A0A7-2C48F6996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1318C-421A-ED47-A3EE-13C5C26D6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E7601-8133-3A4C-BECD-5C37560BE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8F44-AB13-2F4D-A679-EF2C6200FA0A}" type="datetimeFigureOut">
              <a:rPr lang="en-US" smtClean="0"/>
              <a:t>7/19/24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2BAC4-C308-044C-BF71-0D9509267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A904B-4B11-EF48-9175-86808B66C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81B2-0E0E-0744-9EA6-559BEF28A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7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AFE3D-AEFC-E248-90AD-D20071A39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DB01D-0DD5-4446-ABD4-07D68D070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D9FEA-4975-184C-A08D-A6436A57A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8F44-AB13-2F4D-A679-EF2C6200FA0A}" type="datetimeFigureOut">
              <a:rPr lang="en-US" smtClean="0"/>
              <a:t>7/19/24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C0C8E-6051-D046-BED8-1F7E9AE8E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FF5BE-F5C4-DA45-8EF3-1BF3B21C2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81B2-0E0E-0744-9EA6-559BEF28A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56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69255-71DE-5F48-8500-02289D150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E4297-0387-3746-A654-9961642D2C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A4517-E0C5-DA42-8A45-A14E18840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48262-9DFC-724C-BE2D-3589684E6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8F44-AB13-2F4D-A679-EF2C6200FA0A}" type="datetimeFigureOut">
              <a:rPr lang="en-US" smtClean="0"/>
              <a:t>7/19/24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675ECA-0039-9F48-A38E-E6FB6AE71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088EB8-EC50-CD49-A461-3A03023C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81B2-0E0E-0744-9EA6-559BEF28A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19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1F2E4-15CA-9C45-98C5-36DC17586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D0208-62AE-1443-8832-4FC02155F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FC4C1C-B9F2-B842-AA3D-46B040EF7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F3DA32-8B25-A94C-9D17-152FB9493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E9E9A3-BCEE-0E4A-9B9C-53B475688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6EFD6C-7A6C-F147-A10B-59998177E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8F44-AB13-2F4D-A679-EF2C6200FA0A}" type="datetimeFigureOut">
              <a:rPr lang="en-US" smtClean="0"/>
              <a:t>7/19/24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752D0E-084F-6B44-99C3-5D6E3F88A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448959-7695-BA48-A262-C55CB4DE2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81B2-0E0E-0744-9EA6-559BEF28A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9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778EE-B764-464D-B9E9-F4DC763AA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7B372B-A6E4-914A-87F0-33D94177C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8F44-AB13-2F4D-A679-EF2C6200FA0A}" type="datetimeFigureOut">
              <a:rPr lang="en-US" smtClean="0"/>
              <a:t>7/19/24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995AD2-2247-B843-83E2-215DF315E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4F3E1A-ECF8-2A4F-9678-DC0A619BE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81B2-0E0E-0744-9EA6-559BEF28A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02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C1E021-2370-F64B-9CA2-5EA4D103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8F44-AB13-2F4D-A679-EF2C6200FA0A}" type="datetimeFigureOut">
              <a:rPr lang="en-US" smtClean="0"/>
              <a:t>7/19/24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F4F65F-9E7F-4E41-BBE2-61DAEB5B0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F7499-AA2A-FC4E-90C7-F6B7ABA15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81B2-0E0E-0744-9EA6-559BEF28A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5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4F07E-6E20-F14B-81FA-3C83C30F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E31B2-4489-1A4B-966F-96E1D5F87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A13C0-FB2D-104E-9997-EC9D007D5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591EE-C13A-1F45-8DB6-D49245EF0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8F44-AB13-2F4D-A679-EF2C6200FA0A}" type="datetimeFigureOut">
              <a:rPr lang="en-US" smtClean="0"/>
              <a:t>7/19/24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59457-699D-3547-8DC8-1A5440467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E647A-77A9-D842-AD1A-CE0AB6D81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81B2-0E0E-0744-9EA6-559BEF28A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78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80433-F878-1040-9D49-5B4426A95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DB13FA-F92C-4149-8BD6-03DD9D9C35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24A014-C0BD-D641-91FC-18EC52DAD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7433A-D7DD-8D4E-8A08-DEC202B0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08F44-AB13-2F4D-A679-EF2C6200FA0A}" type="datetimeFigureOut">
              <a:rPr lang="en-US" smtClean="0"/>
              <a:t>7/19/24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B543A-37DD-844E-A4EA-90FAAAE71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8758E-0A0C-9A48-9DAF-BED03A58B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781B2-0E0E-0744-9EA6-559BEF28A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8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C44401-8204-E44C-B50E-8DD7E79F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CED80-B613-744C-BA0D-A2FF80DB6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6E260-B95B-5C4B-89C7-45E490F02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08F44-AB13-2F4D-A679-EF2C6200FA0A}" type="datetimeFigureOut">
              <a:rPr lang="en-US" smtClean="0"/>
              <a:t>7/19/24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ED596-A5CA-BF45-B73F-7620E1F03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2AF39-B845-7846-A64E-FCC6E1FF0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781B2-0E0E-0744-9EA6-559BEF28A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9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johnfleischer7@gmail.com" TargetMode="External"/><Relationship Id="rId2" Type="http://schemas.openxmlformats.org/officeDocument/2006/relationships/hyperlink" Target="mailto:royrab@sbcglobal.net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fc.org/en/what-we-do/faith-in-action-programs/index.html" TargetMode="External"/><Relationship Id="rId2" Type="http://schemas.openxmlformats.org/officeDocument/2006/relationships/hyperlink" Target="https://www.kofc.org/en/what-we-do/faith-in-action-programs/life/silver-rose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hyperlink" Target="mailto:stobbdad@yahoo.com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fc.org/en/what-we-do/faith-in-action-programs/index.html" TargetMode="External"/><Relationship Id="rId2" Type="http://schemas.openxmlformats.org/officeDocument/2006/relationships/hyperlink" Target="https://www.kofc.org/en/what-we-do/faith-in-action-programs/faith/pilgrim-icon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hyperlink" Target="mailto:stobbdad@yahoo.com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kofcntxpatriotic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 descr="A city skyline with trees and a road&#10;&#10;Description automatically generated">
            <a:extLst>
              <a:ext uri="{FF2B5EF4-FFF2-40B4-BE49-F238E27FC236}">
                <a16:creationId xmlns:a16="http://schemas.microsoft.com/office/drawing/2014/main" id="{A9933C85-0653-FD48-A92C-2344C6633B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5" r="5185"/>
          <a:stretch/>
        </p:blipFill>
        <p:spPr>
          <a:xfrm>
            <a:off x="-17298" y="-34684"/>
            <a:ext cx="12252960" cy="437455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5A139D2-15FA-6E49-B0AC-AE8981B0B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658" y="1161535"/>
            <a:ext cx="10992678" cy="1929535"/>
          </a:xfrm>
        </p:spPr>
        <p:txBody>
          <a:bodyPr anchor="ctr"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60000"/>
                    </a:prstClr>
                  </a:outerShdw>
                </a:effectLst>
              </a:rPr>
              <a:t>Dallas Diocesan Organizational</a:t>
            </a:r>
          </a:p>
          <a:p>
            <a:r>
              <a:rPr lang="en-US" sz="88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60000"/>
                    </a:prstClr>
                  </a:outerShdw>
                </a:effectLst>
              </a:rPr>
              <a:t>Kickoff Meeting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469478-CC39-1C49-A5AF-70A9ED23E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396" y="3015992"/>
            <a:ext cx="2910030" cy="28701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432E29-4C7D-494D-AC3D-9D8633182743}"/>
              </a:ext>
            </a:extLst>
          </p:cNvPr>
          <p:cNvSpPr txBox="1"/>
          <p:nvPr/>
        </p:nvSpPr>
        <p:spPr>
          <a:xfrm>
            <a:off x="3592285" y="5912273"/>
            <a:ext cx="4542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Saturday, July 20, 2024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22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1429C-B2E2-B549-A3B9-671DF2DC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77" y="348138"/>
            <a:ext cx="7649266" cy="1033669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n-lt"/>
              </a:rPr>
              <a:t>DDC Awards of Excellence</a:t>
            </a:r>
          </a:p>
        </p:txBody>
      </p:sp>
      <p:pic>
        <p:nvPicPr>
          <p:cNvPr id="7" name="Picture 6" descr="A logo on a black background&#10;&#10;Description automatically generated">
            <a:extLst>
              <a:ext uri="{FF2B5EF4-FFF2-40B4-BE49-F238E27FC236}">
                <a16:creationId xmlns:a16="http://schemas.microsoft.com/office/drawing/2014/main" id="{C586D1FC-C09A-8445-9ABC-6859847B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15" y="11912"/>
            <a:ext cx="3391558" cy="157882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9462965-212C-7548-BE2E-279B29297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27" y="2015541"/>
            <a:ext cx="11259946" cy="3977486"/>
          </a:xfrm>
        </p:spPr>
        <p:txBody>
          <a:bodyPr lIns="91440" rIns="91440" numCol="1" spcCol="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200" b="1" dirty="0"/>
              <a:t>Jake Fleischer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/>
              <a:t>Dallas Diocese Chapter President</a:t>
            </a:r>
          </a:p>
        </p:txBody>
      </p:sp>
    </p:spTree>
    <p:extLst>
      <p:ext uri="{BB962C8B-B14F-4D97-AF65-F5344CB8AC3E}">
        <p14:creationId xmlns:p14="http://schemas.microsoft.com/office/powerpoint/2010/main" val="2877155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1429C-B2E2-B549-A3B9-671DF2DC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77" y="348138"/>
            <a:ext cx="7649266" cy="1033669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n-lt"/>
              </a:rPr>
              <a:t>DDC Awards of Excellence</a:t>
            </a:r>
          </a:p>
        </p:txBody>
      </p:sp>
      <p:pic>
        <p:nvPicPr>
          <p:cNvPr id="7" name="Picture 6" descr="A logo on a black background&#10;&#10;Description automatically generated">
            <a:extLst>
              <a:ext uri="{FF2B5EF4-FFF2-40B4-BE49-F238E27FC236}">
                <a16:creationId xmlns:a16="http://schemas.microsoft.com/office/drawing/2014/main" id="{C586D1FC-C09A-8445-9ABC-6859847B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15" y="11912"/>
            <a:ext cx="3391558" cy="15788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A48C9B-8D46-A54B-BBC6-442B3958D188}"/>
              </a:ext>
            </a:extLst>
          </p:cNvPr>
          <p:cNvSpPr txBox="1"/>
          <p:nvPr/>
        </p:nvSpPr>
        <p:spPr>
          <a:xfrm>
            <a:off x="2292291" y="2612355"/>
            <a:ext cx="7607413" cy="200054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3366FF"/>
                </a:solidFill>
              </a:rPr>
              <a:t>2023/24 Fraternal Year</a:t>
            </a:r>
          </a:p>
          <a:p>
            <a:pPr algn="ctr"/>
            <a:r>
              <a:rPr lang="en-US" sz="3200" dirty="0">
                <a:solidFill>
                  <a:srgbClr val="3366FF"/>
                </a:solidFill>
              </a:rPr>
              <a:t>Dallas Diocese Chapter </a:t>
            </a:r>
          </a:p>
          <a:p>
            <a:pPr algn="ctr"/>
            <a:r>
              <a:rPr lang="en-US" sz="6000" b="1" dirty="0">
                <a:solidFill>
                  <a:srgbClr val="3366FF"/>
                </a:solidFill>
                <a:latin typeface="Marker Felt"/>
                <a:cs typeface="Marker Felt"/>
              </a:rPr>
              <a:t>Awards of Excellence</a:t>
            </a:r>
          </a:p>
        </p:txBody>
      </p:sp>
    </p:spTree>
    <p:extLst>
      <p:ext uri="{BB962C8B-B14F-4D97-AF65-F5344CB8AC3E}">
        <p14:creationId xmlns:p14="http://schemas.microsoft.com/office/powerpoint/2010/main" val="543293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1429C-B2E2-B549-A3B9-671DF2DC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77" y="348138"/>
            <a:ext cx="7649266" cy="1033669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n-lt"/>
              </a:rPr>
              <a:t>DDC Awards of Excellence</a:t>
            </a:r>
          </a:p>
        </p:txBody>
      </p:sp>
      <p:pic>
        <p:nvPicPr>
          <p:cNvPr id="7" name="Picture 6" descr="A logo on a black background&#10;&#10;Description automatically generated">
            <a:extLst>
              <a:ext uri="{FF2B5EF4-FFF2-40B4-BE49-F238E27FC236}">
                <a16:creationId xmlns:a16="http://schemas.microsoft.com/office/drawing/2014/main" id="{C586D1FC-C09A-8445-9ABC-6859847B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15" y="11912"/>
            <a:ext cx="3391558" cy="15788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C45FE6-BCC9-AA43-A0ED-A4B4AE8A4A8F}"/>
              </a:ext>
            </a:extLst>
          </p:cNvPr>
          <p:cNvSpPr txBox="1"/>
          <p:nvPr/>
        </p:nvSpPr>
        <p:spPr>
          <a:xfrm>
            <a:off x="2292291" y="2589364"/>
            <a:ext cx="7607413" cy="200054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3366FF"/>
                </a:solidFill>
              </a:rPr>
              <a:t>2023/24 Fraternal Year</a:t>
            </a:r>
          </a:p>
          <a:p>
            <a:pPr algn="ctr"/>
            <a:r>
              <a:rPr lang="en-US" sz="3200" dirty="0">
                <a:solidFill>
                  <a:srgbClr val="3366FF"/>
                </a:solidFill>
              </a:rPr>
              <a:t>Dallas Diocese Chapter </a:t>
            </a:r>
          </a:p>
          <a:p>
            <a:pPr algn="ctr"/>
            <a:r>
              <a:rPr lang="en-US" sz="6000" b="1" dirty="0">
                <a:solidFill>
                  <a:srgbClr val="3366FF"/>
                </a:solidFill>
                <a:latin typeface="Marker Felt"/>
                <a:cs typeface="Marker Felt"/>
              </a:rPr>
              <a:t>Chaplain of the Year</a:t>
            </a:r>
          </a:p>
        </p:txBody>
      </p:sp>
    </p:spTree>
    <p:extLst>
      <p:ext uri="{BB962C8B-B14F-4D97-AF65-F5344CB8AC3E}">
        <p14:creationId xmlns:p14="http://schemas.microsoft.com/office/powerpoint/2010/main" val="610816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1429C-B2E2-B549-A3B9-671DF2DC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77" y="348138"/>
            <a:ext cx="7649266" cy="1033669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n-lt"/>
              </a:rPr>
              <a:t>DDC Awards of Excellence</a:t>
            </a:r>
          </a:p>
        </p:txBody>
      </p:sp>
      <p:pic>
        <p:nvPicPr>
          <p:cNvPr id="7" name="Picture 6" descr="A logo on a black background&#10;&#10;Description automatically generated">
            <a:extLst>
              <a:ext uri="{FF2B5EF4-FFF2-40B4-BE49-F238E27FC236}">
                <a16:creationId xmlns:a16="http://schemas.microsoft.com/office/drawing/2014/main" id="{C586D1FC-C09A-8445-9ABC-6859847B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15" y="11912"/>
            <a:ext cx="3391558" cy="15788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64C7934-CD14-6C4F-BA0C-D337B63E812E}"/>
              </a:ext>
            </a:extLst>
          </p:cNvPr>
          <p:cNvSpPr txBox="1"/>
          <p:nvPr/>
        </p:nvSpPr>
        <p:spPr>
          <a:xfrm>
            <a:off x="459351" y="2295915"/>
            <a:ext cx="11266622" cy="34163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3366FF"/>
                </a:solidFill>
              </a:rPr>
              <a:t>2023/24 Fraternal Year</a:t>
            </a:r>
          </a:p>
          <a:p>
            <a:pPr algn="ctr"/>
            <a:r>
              <a:rPr lang="en-US" sz="3200" dirty="0">
                <a:solidFill>
                  <a:srgbClr val="3366FF"/>
                </a:solidFill>
              </a:rPr>
              <a:t>Dallas Diocese Chapter </a:t>
            </a:r>
          </a:p>
          <a:p>
            <a:pPr algn="ctr"/>
            <a:r>
              <a:rPr lang="en-US" sz="4800" b="1" dirty="0">
                <a:solidFill>
                  <a:srgbClr val="3366FF"/>
                </a:solidFill>
                <a:latin typeface="Marker Felt"/>
                <a:cs typeface="Marker Felt"/>
              </a:rPr>
              <a:t>Chaplain of the Year</a:t>
            </a:r>
          </a:p>
          <a:p>
            <a:pPr algn="ctr"/>
            <a:r>
              <a:rPr lang="en-US" sz="7200" b="1" dirty="0">
                <a:solidFill>
                  <a:srgbClr val="FF0000"/>
                </a:solidFill>
                <a:latin typeface="Marker Felt"/>
                <a:cs typeface="Marker Felt"/>
              </a:rPr>
              <a:t>Father Jet Garcia</a:t>
            </a:r>
          </a:p>
          <a:p>
            <a:pPr algn="ctr"/>
            <a:r>
              <a:rPr lang="en-US" sz="3200" b="1" dirty="0">
                <a:solidFill>
                  <a:srgbClr val="3366FF"/>
                </a:solidFill>
                <a:latin typeface="Marker Felt"/>
                <a:cs typeface="Marker Felt"/>
              </a:rPr>
              <a:t>St. Michael the Archangel, McKinney</a:t>
            </a:r>
          </a:p>
        </p:txBody>
      </p:sp>
    </p:spTree>
    <p:extLst>
      <p:ext uri="{BB962C8B-B14F-4D97-AF65-F5344CB8AC3E}">
        <p14:creationId xmlns:p14="http://schemas.microsoft.com/office/powerpoint/2010/main" val="1601408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1429C-B2E2-B549-A3B9-671DF2DC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77" y="348138"/>
            <a:ext cx="7649266" cy="1033669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n-lt"/>
              </a:rPr>
              <a:t>DDC Awards of Excellence</a:t>
            </a:r>
          </a:p>
        </p:txBody>
      </p:sp>
      <p:pic>
        <p:nvPicPr>
          <p:cNvPr id="7" name="Picture 6" descr="A logo on a black background&#10;&#10;Description automatically generated">
            <a:extLst>
              <a:ext uri="{FF2B5EF4-FFF2-40B4-BE49-F238E27FC236}">
                <a16:creationId xmlns:a16="http://schemas.microsoft.com/office/drawing/2014/main" id="{C586D1FC-C09A-8445-9ABC-6859847B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15" y="11912"/>
            <a:ext cx="3391558" cy="15788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AD6963-7656-B040-B0D5-AC4343BF2A25}"/>
              </a:ext>
            </a:extLst>
          </p:cNvPr>
          <p:cNvSpPr txBox="1"/>
          <p:nvPr/>
        </p:nvSpPr>
        <p:spPr>
          <a:xfrm>
            <a:off x="2292291" y="2855999"/>
            <a:ext cx="7607413" cy="200054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3366FF"/>
                </a:solidFill>
              </a:rPr>
              <a:t>2023/24 Fraternal Year</a:t>
            </a:r>
          </a:p>
          <a:p>
            <a:pPr algn="ctr"/>
            <a:r>
              <a:rPr lang="en-US" sz="3200" dirty="0">
                <a:solidFill>
                  <a:srgbClr val="3366FF"/>
                </a:solidFill>
              </a:rPr>
              <a:t>Dallas Diocese Chapter </a:t>
            </a:r>
          </a:p>
          <a:p>
            <a:pPr algn="ctr"/>
            <a:r>
              <a:rPr lang="en-US" sz="6000" b="1" dirty="0">
                <a:solidFill>
                  <a:srgbClr val="3366FF"/>
                </a:solidFill>
                <a:latin typeface="Marker Felt"/>
                <a:cs typeface="Marker Felt"/>
              </a:rPr>
              <a:t>Knight of the Year</a:t>
            </a:r>
          </a:p>
        </p:txBody>
      </p:sp>
    </p:spTree>
    <p:extLst>
      <p:ext uri="{BB962C8B-B14F-4D97-AF65-F5344CB8AC3E}">
        <p14:creationId xmlns:p14="http://schemas.microsoft.com/office/powerpoint/2010/main" val="2751056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1429C-B2E2-B549-A3B9-671DF2DC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77" y="348138"/>
            <a:ext cx="7649266" cy="1033669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n-lt"/>
              </a:rPr>
              <a:t>DDC Awards of Excellence</a:t>
            </a:r>
          </a:p>
        </p:txBody>
      </p:sp>
      <p:pic>
        <p:nvPicPr>
          <p:cNvPr id="7" name="Picture 6" descr="A logo on a black background&#10;&#10;Description automatically generated">
            <a:extLst>
              <a:ext uri="{FF2B5EF4-FFF2-40B4-BE49-F238E27FC236}">
                <a16:creationId xmlns:a16="http://schemas.microsoft.com/office/drawing/2014/main" id="{C586D1FC-C09A-8445-9ABC-6859847B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15" y="11912"/>
            <a:ext cx="3391558" cy="15788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D717E8-2121-7F4F-A6EE-F774611FD21B}"/>
              </a:ext>
            </a:extLst>
          </p:cNvPr>
          <p:cNvSpPr txBox="1"/>
          <p:nvPr/>
        </p:nvSpPr>
        <p:spPr>
          <a:xfrm>
            <a:off x="459351" y="2345611"/>
            <a:ext cx="11266622" cy="335476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3366FF"/>
                </a:solidFill>
              </a:rPr>
              <a:t>2023/24 Fraternal Year</a:t>
            </a:r>
          </a:p>
          <a:p>
            <a:pPr algn="ctr"/>
            <a:r>
              <a:rPr lang="en-US" sz="3200" dirty="0">
                <a:solidFill>
                  <a:srgbClr val="3366FF"/>
                </a:solidFill>
              </a:rPr>
              <a:t>Dallas Diocese Chapter </a:t>
            </a:r>
          </a:p>
          <a:p>
            <a:pPr algn="ctr"/>
            <a:r>
              <a:rPr lang="en-US" sz="4800" b="1" dirty="0">
                <a:solidFill>
                  <a:srgbClr val="3366FF"/>
                </a:solidFill>
                <a:latin typeface="Marker Felt"/>
                <a:cs typeface="Marker Felt"/>
              </a:rPr>
              <a:t>Knight of the Year</a:t>
            </a:r>
          </a:p>
          <a:p>
            <a:pPr algn="ctr"/>
            <a:r>
              <a:rPr lang="en-US" sz="7200" b="1" dirty="0">
                <a:solidFill>
                  <a:srgbClr val="FF0000"/>
                </a:solidFill>
                <a:latin typeface="Marker Felt"/>
                <a:cs typeface="Marker Felt"/>
              </a:rPr>
              <a:t>SK Ben Oani</a:t>
            </a:r>
          </a:p>
          <a:p>
            <a:pPr algn="ctr"/>
            <a:r>
              <a:rPr lang="en-US" sz="2800" b="1" dirty="0">
                <a:solidFill>
                  <a:srgbClr val="3366FF"/>
                </a:solidFill>
                <a:latin typeface="Marker Felt"/>
                <a:cs typeface="Marker Felt"/>
              </a:rPr>
              <a:t>Prince of Peace Catholic Community, Plano</a:t>
            </a:r>
          </a:p>
        </p:txBody>
      </p:sp>
    </p:spTree>
    <p:extLst>
      <p:ext uri="{BB962C8B-B14F-4D97-AF65-F5344CB8AC3E}">
        <p14:creationId xmlns:p14="http://schemas.microsoft.com/office/powerpoint/2010/main" val="3490269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1429C-B2E2-B549-A3B9-671DF2DC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77" y="348138"/>
            <a:ext cx="7649266" cy="1033669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n-lt"/>
              </a:rPr>
              <a:t>DDC Awards of Excellence</a:t>
            </a:r>
          </a:p>
        </p:txBody>
      </p:sp>
      <p:pic>
        <p:nvPicPr>
          <p:cNvPr id="7" name="Picture 6" descr="A logo on a black background&#10;&#10;Description automatically generated">
            <a:extLst>
              <a:ext uri="{FF2B5EF4-FFF2-40B4-BE49-F238E27FC236}">
                <a16:creationId xmlns:a16="http://schemas.microsoft.com/office/drawing/2014/main" id="{C586D1FC-C09A-8445-9ABC-6859847B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15" y="11912"/>
            <a:ext cx="3391558" cy="15788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B62EB5-45E1-2D4F-960F-526F46780B21}"/>
              </a:ext>
            </a:extLst>
          </p:cNvPr>
          <p:cNvSpPr txBox="1"/>
          <p:nvPr/>
        </p:nvSpPr>
        <p:spPr>
          <a:xfrm>
            <a:off x="2292291" y="2796632"/>
            <a:ext cx="7607413" cy="200054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3366FF"/>
                </a:solidFill>
              </a:rPr>
              <a:t>2023/24 Fraternal Year</a:t>
            </a:r>
          </a:p>
          <a:p>
            <a:pPr algn="ctr"/>
            <a:r>
              <a:rPr lang="en-US" sz="3200" dirty="0">
                <a:solidFill>
                  <a:srgbClr val="3366FF"/>
                </a:solidFill>
              </a:rPr>
              <a:t>Dallas Diocese Chapter </a:t>
            </a:r>
          </a:p>
          <a:p>
            <a:pPr algn="ctr"/>
            <a:r>
              <a:rPr lang="en-US" sz="6000" b="1" dirty="0">
                <a:solidFill>
                  <a:srgbClr val="3366FF"/>
                </a:solidFill>
                <a:latin typeface="Marker Felt"/>
                <a:cs typeface="Marker Felt"/>
              </a:rPr>
              <a:t>Council of the Year</a:t>
            </a:r>
          </a:p>
        </p:txBody>
      </p:sp>
    </p:spTree>
    <p:extLst>
      <p:ext uri="{BB962C8B-B14F-4D97-AF65-F5344CB8AC3E}">
        <p14:creationId xmlns:p14="http://schemas.microsoft.com/office/powerpoint/2010/main" val="1610493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1429C-B2E2-B549-A3B9-671DF2DC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77" y="348138"/>
            <a:ext cx="7649266" cy="1033669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n-lt"/>
              </a:rPr>
              <a:t>DDC Awards of Excellence</a:t>
            </a:r>
          </a:p>
        </p:txBody>
      </p:sp>
      <p:pic>
        <p:nvPicPr>
          <p:cNvPr id="7" name="Picture 6" descr="A logo on a black background&#10;&#10;Description automatically generated">
            <a:extLst>
              <a:ext uri="{FF2B5EF4-FFF2-40B4-BE49-F238E27FC236}">
                <a16:creationId xmlns:a16="http://schemas.microsoft.com/office/drawing/2014/main" id="{C586D1FC-C09A-8445-9ABC-6859847B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15" y="11912"/>
            <a:ext cx="3391558" cy="15788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E0342E-9A3B-FA4C-B0D5-C110ED34EC12}"/>
              </a:ext>
            </a:extLst>
          </p:cNvPr>
          <p:cNvSpPr txBox="1"/>
          <p:nvPr/>
        </p:nvSpPr>
        <p:spPr>
          <a:xfrm>
            <a:off x="317469" y="2276037"/>
            <a:ext cx="11557058" cy="360098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3366FF"/>
                </a:solidFill>
              </a:rPr>
              <a:t>2023/24 Fraternal Year</a:t>
            </a:r>
          </a:p>
          <a:p>
            <a:pPr algn="ctr"/>
            <a:r>
              <a:rPr lang="en-US" sz="3200" dirty="0">
                <a:solidFill>
                  <a:srgbClr val="3366FF"/>
                </a:solidFill>
              </a:rPr>
              <a:t>Dallas Diocese Chapter </a:t>
            </a:r>
          </a:p>
          <a:p>
            <a:pPr algn="ctr"/>
            <a:r>
              <a:rPr lang="en-US" sz="4800" b="1" dirty="0">
                <a:solidFill>
                  <a:srgbClr val="3366FF"/>
                </a:solidFill>
                <a:latin typeface="Marker Felt"/>
                <a:cs typeface="Marker Felt"/>
              </a:rPr>
              <a:t>Council of the Year</a:t>
            </a:r>
          </a:p>
          <a:p>
            <a:pPr algn="ctr"/>
            <a:r>
              <a:rPr lang="en-US" sz="7200" b="1" dirty="0">
                <a:solidFill>
                  <a:srgbClr val="FF0000"/>
                </a:solidFill>
                <a:latin typeface="Marker Felt"/>
                <a:cs typeface="Marker Felt"/>
              </a:rPr>
              <a:t>Fr. Emil Platte Council 5052</a:t>
            </a:r>
          </a:p>
          <a:p>
            <a:pPr algn="ctr"/>
            <a:r>
              <a:rPr lang="en-US" sz="4400" b="1" dirty="0">
                <a:solidFill>
                  <a:srgbClr val="3366FF"/>
                </a:solidFill>
                <a:latin typeface="Marker Felt"/>
                <a:cs typeface="Marker Felt"/>
              </a:rPr>
              <a:t>Farmers Branch, Texas</a:t>
            </a:r>
          </a:p>
        </p:txBody>
      </p:sp>
    </p:spTree>
    <p:extLst>
      <p:ext uri="{BB962C8B-B14F-4D97-AF65-F5344CB8AC3E}">
        <p14:creationId xmlns:p14="http://schemas.microsoft.com/office/powerpoint/2010/main" val="2210853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i="1" dirty="0">
                <a:latin typeface="+mn-lt"/>
              </a:rPr>
              <a:t>Bob Stras Memorial Basketball Tournament Kickoff</a:t>
            </a:r>
          </a:p>
        </p:txBody>
      </p:sp>
      <p:pic>
        <p:nvPicPr>
          <p:cNvPr id="4" name="Content Placeholder 3" descr="BobStrasMemorialLogo-2024.ai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73" r="-36373"/>
          <a:stretch>
            <a:fillRect/>
          </a:stretch>
        </p:blipFill>
        <p:spPr>
          <a:xfrm>
            <a:off x="1981200" y="1600201"/>
            <a:ext cx="8229600" cy="3916363"/>
          </a:xfrm>
        </p:spPr>
      </p:pic>
      <p:sp>
        <p:nvSpPr>
          <p:cNvPr id="3" name="TextBox 2"/>
          <p:cNvSpPr txBox="1"/>
          <p:nvPr/>
        </p:nvSpPr>
        <p:spPr>
          <a:xfrm>
            <a:off x="2933700" y="5604302"/>
            <a:ext cx="666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SK Roy Rabenaldt, 2024 Tournament Co-Chair</a:t>
            </a:r>
          </a:p>
        </p:txBody>
      </p:sp>
    </p:spTree>
    <p:extLst>
      <p:ext uri="{BB962C8B-B14F-4D97-AF65-F5344CB8AC3E}">
        <p14:creationId xmlns:p14="http://schemas.microsoft.com/office/powerpoint/2010/main" val="1985600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Record Results For 2023!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81201" y="1824545"/>
          <a:ext cx="8408982" cy="4987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35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 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5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48 Pages With Twice the Number of Color Pages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5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School</a:t>
                      </a:r>
                      <a:r>
                        <a:rPr lang="en-US" baseline="0" dirty="0"/>
                        <a:t> Stipends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$5,000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 For Each Host School for Referees, Security</a:t>
                      </a:r>
                      <a:r>
                        <a:rPr lang="en-US" baseline="0" dirty="0"/>
                        <a:t> and Other Operating Expenses</a:t>
                      </a:r>
                      <a:r>
                        <a:rPr lang="en-US" dirty="0"/>
                        <a:t> </a:t>
                      </a:r>
                      <a:r>
                        <a:rPr lang="mr-IN" dirty="0"/>
                        <a:t>–</a:t>
                      </a:r>
                      <a:r>
                        <a:rPr lang="en-US" dirty="0"/>
                        <a:t> 25% Increase!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5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Tee Shirts, Luggage Tags and Trophies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All Provided</a:t>
                      </a:r>
                      <a:r>
                        <a:rPr lang="en-US" baseline="0" dirty="0"/>
                        <a:t> By The Knights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5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Post Game 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5 Out Of 6 Days (3 Per Campus) All Provided and/or Served</a:t>
                      </a:r>
                      <a:r>
                        <a:rPr lang="en-US" baseline="0" dirty="0"/>
                        <a:t> By Brother Knights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5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Commemorative Coach’s Gift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Specially</a:t>
                      </a:r>
                      <a:r>
                        <a:rPr lang="en-US" baseline="0" dirty="0"/>
                        <a:t> Inscribed Battery Power Pack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5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Color Corp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Color Corp Present To Present The Colors At Both The Boys And</a:t>
                      </a:r>
                      <a:r>
                        <a:rPr lang="en-US" baseline="0" dirty="0"/>
                        <a:t> Girls Championship Games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35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Tournament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Jesuit</a:t>
                      </a:r>
                      <a:r>
                        <a:rPr lang="en-US" baseline="0" dirty="0"/>
                        <a:t> won the Championship on the Boys Side and Bishop Lynch Finished 2</a:t>
                      </a:r>
                      <a:r>
                        <a:rPr lang="en-US" baseline="30000" dirty="0"/>
                        <a:t>nd</a:t>
                      </a:r>
                      <a:r>
                        <a:rPr lang="en-US" baseline="0" dirty="0"/>
                        <a:t> on the Girls side.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151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1429C-B2E2-B549-A3B9-671DF2DC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27" y="418108"/>
            <a:ext cx="7649266" cy="1033669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Dallas Diocese Organizational Meeting - July 20, 2024</a:t>
            </a:r>
            <a:b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en-US" sz="6000" b="1" dirty="0">
                <a:solidFill>
                  <a:schemeClr val="bg1"/>
                </a:solidFill>
                <a:latin typeface="+mn-lt"/>
              </a:rPr>
              <a:t>AGENDA</a:t>
            </a:r>
          </a:p>
        </p:txBody>
      </p:sp>
      <p:pic>
        <p:nvPicPr>
          <p:cNvPr id="7" name="Picture 6" descr="A logo on a black background&#10;&#10;Description automatically generated">
            <a:extLst>
              <a:ext uri="{FF2B5EF4-FFF2-40B4-BE49-F238E27FC236}">
                <a16:creationId xmlns:a16="http://schemas.microsoft.com/office/drawing/2014/main" id="{C586D1FC-C09A-8445-9ABC-6859847B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15" y="11912"/>
            <a:ext cx="3391558" cy="157882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9462965-212C-7548-BE2E-279B29297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988" y="1758368"/>
            <a:ext cx="11846007" cy="4864851"/>
          </a:xfrm>
        </p:spPr>
        <p:txBody>
          <a:bodyPr lIns="91440" rIns="91440" numCol="2" spcCol="182880">
            <a:normAutofit fontScale="92500"/>
          </a:bodyPr>
          <a:lstStyle/>
          <a:p>
            <a:pPr algn="l">
              <a:lnSpc>
                <a:spcPct val="120000"/>
              </a:lnSpc>
            </a:pPr>
            <a:r>
              <a:rPr lang="en-US" sz="1800" b="1" dirty="0"/>
              <a:t>8:30</a:t>
            </a:r>
            <a:r>
              <a:rPr lang="en-US" sz="1800" dirty="0"/>
              <a:t> </a:t>
            </a:r>
            <a:r>
              <a:rPr lang="en-US" sz="1800" b="1" dirty="0"/>
              <a:t>Call To Order </a:t>
            </a:r>
            <a:r>
              <a:rPr lang="en-US" sz="1800" dirty="0"/>
              <a:t>– Mike Courtney </a:t>
            </a:r>
          </a:p>
          <a:p>
            <a:pPr lvl="1">
              <a:lnSpc>
                <a:spcPct val="120000"/>
              </a:lnSpc>
            </a:pPr>
            <a:r>
              <a:rPr lang="en-US" sz="1800" b="1" dirty="0"/>
              <a:t>Opening Prayer </a:t>
            </a:r>
            <a:r>
              <a:rPr lang="en-US" sz="1800" dirty="0"/>
              <a:t>– Fr. Joseph </a:t>
            </a:r>
          </a:p>
          <a:p>
            <a:pPr lvl="1">
              <a:lnSpc>
                <a:spcPct val="120000"/>
              </a:lnSpc>
            </a:pPr>
            <a:r>
              <a:rPr lang="en-US" sz="1800" b="1" dirty="0"/>
              <a:t>Pledge of Allegiance </a:t>
            </a:r>
            <a:r>
              <a:rPr lang="en-US" sz="1800" dirty="0"/>
              <a:t>– SK Ken </a:t>
            </a:r>
            <a:r>
              <a:rPr lang="en-US" sz="1800" dirty="0" err="1"/>
              <a:t>Franch</a:t>
            </a:r>
            <a:r>
              <a:rPr lang="en-US" sz="1800" dirty="0"/>
              <a:t> </a:t>
            </a:r>
          </a:p>
          <a:p>
            <a:pPr lvl="1">
              <a:lnSpc>
                <a:spcPct val="120000"/>
              </a:lnSpc>
            </a:pPr>
            <a:r>
              <a:rPr lang="en-US" sz="1800" b="1" dirty="0"/>
              <a:t>Welcome</a:t>
            </a:r>
            <a:r>
              <a:rPr lang="en-US" sz="1800" dirty="0"/>
              <a:t> – Mike Courtney Dallas Diocesan Deputy </a:t>
            </a:r>
          </a:p>
          <a:p>
            <a:pPr>
              <a:lnSpc>
                <a:spcPct val="120000"/>
              </a:lnSpc>
            </a:pPr>
            <a:r>
              <a:rPr lang="en-US" sz="1800" b="1" dirty="0"/>
              <a:t>8:45 Chaplain Message – </a:t>
            </a:r>
            <a:r>
              <a:rPr lang="en-US" sz="1800" dirty="0"/>
              <a:t>Fr. Joseph </a:t>
            </a:r>
            <a:r>
              <a:rPr lang="en-US" sz="1800" dirty="0" err="1"/>
              <a:t>Mehan</a:t>
            </a:r>
            <a:endParaRPr lang="en-US" sz="1800" dirty="0"/>
          </a:p>
          <a:p>
            <a:pPr algn="l">
              <a:lnSpc>
                <a:spcPct val="120000"/>
              </a:lnSpc>
            </a:pPr>
            <a:r>
              <a:rPr lang="en-US" sz="1800" b="1" dirty="0"/>
              <a:t>9:00 State Presentation </a:t>
            </a:r>
            <a:r>
              <a:rPr lang="en-US" sz="1800" dirty="0"/>
              <a:t>– Bill Tillotson, TSC Membership Dir.</a:t>
            </a:r>
          </a:p>
          <a:p>
            <a:pPr algn="l">
              <a:lnSpc>
                <a:spcPct val="120000"/>
              </a:lnSpc>
            </a:pPr>
            <a:r>
              <a:rPr lang="en-US" sz="1800" b="1" dirty="0"/>
              <a:t>10:30 BREAK </a:t>
            </a:r>
          </a:p>
          <a:p>
            <a:pPr algn="l">
              <a:lnSpc>
                <a:spcPct val="120000"/>
              </a:lnSpc>
            </a:pPr>
            <a:r>
              <a:rPr lang="en-US" sz="1800" b="1" dirty="0"/>
              <a:t>10:40 Knights of Columbus Financial</a:t>
            </a:r>
            <a:r>
              <a:rPr lang="en-US" sz="1800" dirty="0"/>
              <a:t> – Don Burks</a:t>
            </a:r>
          </a:p>
          <a:p>
            <a:pPr algn="l">
              <a:lnSpc>
                <a:spcPct val="120000"/>
              </a:lnSpc>
            </a:pPr>
            <a:r>
              <a:rPr lang="en-US" sz="1800" b="1" dirty="0"/>
              <a:t>10:45 DDC Awards </a:t>
            </a:r>
            <a:r>
              <a:rPr lang="en-US" sz="1800" dirty="0"/>
              <a:t>– Jake Fleischer,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Bob </a:t>
            </a:r>
            <a:r>
              <a:rPr lang="en-US" sz="1800" dirty="0" err="1"/>
              <a:t>Stras</a:t>
            </a:r>
            <a:r>
              <a:rPr lang="en-US" sz="1800" dirty="0"/>
              <a:t> Annual Basketball Tournament      </a:t>
            </a:r>
          </a:p>
          <a:p>
            <a:pPr algn="l">
              <a:lnSpc>
                <a:spcPct val="120000"/>
              </a:lnSpc>
            </a:pPr>
            <a:r>
              <a:rPr lang="en-US" sz="1800" b="1" dirty="0"/>
              <a:t>11:15 American Wheelchair Mission </a:t>
            </a:r>
            <a:r>
              <a:rPr lang="en-US" sz="1800" dirty="0"/>
              <a:t>– Bill Weber, </a:t>
            </a:r>
            <a:br>
              <a:rPr lang="en-US" sz="1800" dirty="0"/>
            </a:br>
            <a:r>
              <a:rPr lang="en-US" sz="1800" dirty="0"/>
              <a:t>Program Chairman Texas </a:t>
            </a:r>
          </a:p>
          <a:p>
            <a:pPr algn="l">
              <a:lnSpc>
                <a:spcPct val="120000"/>
              </a:lnSpc>
            </a:pPr>
            <a:r>
              <a:rPr lang="en-US" sz="1800" b="1" dirty="0"/>
              <a:t>11:25 Tom Clark </a:t>
            </a:r>
            <a:r>
              <a:rPr lang="en-US" sz="1800" dirty="0"/>
              <a:t>– Pro-Life</a:t>
            </a:r>
          </a:p>
          <a:p>
            <a:pPr algn="l">
              <a:lnSpc>
                <a:spcPct val="120000"/>
              </a:lnSpc>
            </a:pPr>
            <a:r>
              <a:rPr lang="en-US" sz="1800" b="1" dirty="0"/>
              <a:t>11:35 </a:t>
            </a:r>
            <a:r>
              <a:rPr lang="en-US" sz="1800" b="1" dirty="0" err="1"/>
              <a:t>KofC</a:t>
            </a:r>
            <a:r>
              <a:rPr lang="en-US" sz="1800" b="1" dirty="0"/>
              <a:t> Insurance </a:t>
            </a:r>
            <a:r>
              <a:rPr lang="en-US" sz="1800" dirty="0"/>
              <a:t>- John Regan </a:t>
            </a:r>
          </a:p>
          <a:p>
            <a:pPr algn="l">
              <a:lnSpc>
                <a:spcPct val="120000"/>
              </a:lnSpc>
            </a:pPr>
            <a:r>
              <a:rPr lang="en-US" sz="1800" b="1" dirty="0"/>
              <a:t>11:45 Emergency Response </a:t>
            </a:r>
            <a:r>
              <a:rPr lang="en-US" sz="1800" dirty="0"/>
              <a:t>– Harry </a:t>
            </a:r>
            <a:r>
              <a:rPr lang="en-US" sz="1800" dirty="0" err="1"/>
              <a:t>Storey</a:t>
            </a:r>
            <a:r>
              <a:rPr lang="en-US" sz="1800" dirty="0"/>
              <a:t> </a:t>
            </a:r>
          </a:p>
          <a:p>
            <a:pPr algn="l">
              <a:lnSpc>
                <a:spcPct val="120000"/>
              </a:lnSpc>
            </a:pPr>
            <a:r>
              <a:rPr lang="en-US" sz="1800" b="1" dirty="0"/>
              <a:t>11:55 Fourth Degree </a:t>
            </a:r>
            <a:r>
              <a:rPr lang="en-US" sz="1800" dirty="0"/>
              <a:t>– DM SK Ken </a:t>
            </a:r>
            <a:r>
              <a:rPr lang="en-US" sz="1800" dirty="0" err="1"/>
              <a:t>Franch</a:t>
            </a:r>
            <a:r>
              <a:rPr lang="en-US" sz="1800" dirty="0"/>
              <a:t>  </a:t>
            </a:r>
          </a:p>
          <a:p>
            <a:pPr algn="l">
              <a:lnSpc>
                <a:spcPct val="120000"/>
              </a:lnSpc>
            </a:pPr>
            <a:r>
              <a:rPr lang="en-US" sz="1800" b="1" dirty="0"/>
              <a:t>12:05 RSVP </a:t>
            </a:r>
            <a:r>
              <a:rPr lang="en-US" sz="1800" dirty="0"/>
              <a:t>– John Little </a:t>
            </a:r>
          </a:p>
          <a:p>
            <a:pPr algn="l">
              <a:lnSpc>
                <a:spcPct val="120000"/>
              </a:lnSpc>
            </a:pPr>
            <a:r>
              <a:rPr lang="en-US" sz="1800" b="1" dirty="0"/>
              <a:t>12:15 Committee 1000</a:t>
            </a:r>
            <a:r>
              <a:rPr lang="en-US" sz="1800" dirty="0"/>
              <a:t> – Mike Green </a:t>
            </a:r>
          </a:p>
          <a:p>
            <a:pPr algn="l">
              <a:lnSpc>
                <a:spcPct val="120000"/>
              </a:lnSpc>
            </a:pPr>
            <a:r>
              <a:rPr lang="en-US" sz="1800" b="1" dirty="0"/>
              <a:t>12:25 Membership </a:t>
            </a:r>
            <a:r>
              <a:rPr lang="en-US" sz="1800" dirty="0"/>
              <a:t>– Reed Fontenot </a:t>
            </a:r>
          </a:p>
          <a:p>
            <a:pPr algn="l">
              <a:lnSpc>
                <a:spcPct val="120000"/>
              </a:lnSpc>
            </a:pPr>
            <a:r>
              <a:rPr lang="en-US" sz="1800" b="1" dirty="0"/>
              <a:t>12:30 Safe Environment</a:t>
            </a:r>
            <a:r>
              <a:rPr lang="en-US" sz="1800" dirty="0"/>
              <a:t> – Mike Hemphill / Mike Courtney</a:t>
            </a:r>
          </a:p>
          <a:p>
            <a:pPr algn="l">
              <a:lnSpc>
                <a:spcPct val="120000"/>
              </a:lnSpc>
            </a:pPr>
            <a:r>
              <a:rPr lang="en-US" sz="1800" b="1" dirty="0"/>
              <a:t>12:45  Wrap Up </a:t>
            </a:r>
            <a:r>
              <a:rPr lang="en-US" sz="1800" dirty="0"/>
              <a:t>– Mike Courtney 	</a:t>
            </a:r>
          </a:p>
          <a:p>
            <a:pPr algn="l">
              <a:lnSpc>
                <a:spcPct val="120000"/>
              </a:lnSpc>
            </a:pPr>
            <a:r>
              <a:rPr lang="en-US" sz="1800" b="1" dirty="0"/>
              <a:t>Closing Prayer </a:t>
            </a:r>
            <a:r>
              <a:rPr lang="en-US" sz="1800" dirty="0"/>
              <a:t>– Fr. Joseph </a:t>
            </a:r>
            <a:r>
              <a:rPr lang="en-US" sz="1800" dirty="0" err="1"/>
              <a:t>Mehan</a:t>
            </a:r>
            <a:endParaRPr lang="en-US" sz="1800" dirty="0"/>
          </a:p>
          <a:p>
            <a:pPr algn="l">
              <a:lnSpc>
                <a:spcPct val="120000"/>
              </a:lnSpc>
            </a:pPr>
            <a:r>
              <a:rPr lang="en-US" sz="1800" b="1" dirty="0"/>
              <a:t>LUNCH!! </a:t>
            </a:r>
          </a:p>
        </p:txBody>
      </p:sp>
    </p:spTree>
    <p:extLst>
      <p:ext uri="{BB962C8B-B14F-4D97-AF65-F5344CB8AC3E}">
        <p14:creationId xmlns:p14="http://schemas.microsoft.com/office/powerpoint/2010/main" val="1999520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i="1" dirty="0"/>
              <a:t>Thanks To Our Sponsors &amp; Partners 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u="sng" dirty="0">
                <a:solidFill>
                  <a:srgbClr val="0000FF"/>
                </a:solidFill>
              </a:rPr>
              <a:t>Councils and Assemblies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mr-IN" sz="2000" i="1" dirty="0">
                <a:solidFill>
                  <a:srgbClr val="0000FF"/>
                </a:solidFill>
              </a:rPr>
              <a:t>–</a:t>
            </a:r>
            <a:r>
              <a:rPr lang="en-US" sz="2000" i="1" dirty="0">
                <a:solidFill>
                  <a:srgbClr val="0000FF"/>
                </a:solidFill>
              </a:rPr>
              <a:t> 19 Councils and Assemblies Advertised This Year. Special Thanks to Council 5052 &amp; Assembly 2144</a:t>
            </a:r>
          </a:p>
          <a:p>
            <a:r>
              <a:rPr lang="en-US" i="1" u="sng" dirty="0">
                <a:solidFill>
                  <a:srgbClr val="0000FF"/>
                </a:solidFill>
              </a:rPr>
              <a:t>Individual Knight Sponsors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mr-IN" sz="2000" i="1" dirty="0">
                <a:solidFill>
                  <a:srgbClr val="0000FF"/>
                </a:solidFill>
              </a:rPr>
              <a:t>–</a:t>
            </a:r>
            <a:r>
              <a:rPr lang="en-US" sz="2000" i="1" dirty="0">
                <a:solidFill>
                  <a:srgbClr val="0000FF"/>
                </a:solidFill>
              </a:rPr>
              <a:t> 55 Individual Sponsors (4 Full Page, 1 Half Page, 37 Platinum and 13 Gold Sponsorships) </a:t>
            </a:r>
          </a:p>
          <a:p>
            <a:r>
              <a:rPr lang="en-US" i="1" u="sng" dirty="0">
                <a:solidFill>
                  <a:srgbClr val="0000FF"/>
                </a:solidFill>
              </a:rPr>
              <a:t>Affiliated Organizations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mr-IN" sz="2000" i="1" dirty="0">
                <a:solidFill>
                  <a:srgbClr val="0000FF"/>
                </a:solidFill>
              </a:rPr>
              <a:t>–</a:t>
            </a:r>
            <a:r>
              <a:rPr lang="en-US" sz="2000" i="1" dirty="0">
                <a:solidFill>
                  <a:srgbClr val="0000FF"/>
                </a:solidFill>
              </a:rPr>
              <a:t> K of C Insurance, Dallas Diocese Chapter, Third Texas District, The Dallas Degree Corps</a:t>
            </a:r>
          </a:p>
          <a:p>
            <a:r>
              <a:rPr lang="en-US" i="1" u="sng" dirty="0">
                <a:solidFill>
                  <a:srgbClr val="0000FF"/>
                </a:solidFill>
              </a:rPr>
              <a:t>The Stras Family </a:t>
            </a:r>
            <a:r>
              <a:rPr lang="mr-IN" i="1" u="sng" dirty="0">
                <a:solidFill>
                  <a:srgbClr val="0000FF"/>
                </a:solidFill>
              </a:rPr>
              <a:t>–</a:t>
            </a:r>
            <a:r>
              <a:rPr lang="en-US" i="1" u="sng" dirty="0">
                <a:solidFill>
                  <a:srgbClr val="0000FF"/>
                </a:solidFill>
              </a:rPr>
              <a:t> </a:t>
            </a:r>
            <a:r>
              <a:rPr lang="en-US" sz="2000" i="1" u="sng" dirty="0">
                <a:solidFill>
                  <a:srgbClr val="0000FF"/>
                </a:solidFill>
              </a:rPr>
              <a:t>Chalice Presentation</a:t>
            </a:r>
            <a:endParaRPr lang="en-US" i="1" u="sng" dirty="0">
              <a:solidFill>
                <a:srgbClr val="0000FF"/>
              </a:solidFill>
            </a:endParaRPr>
          </a:p>
          <a:p>
            <a:r>
              <a:rPr lang="en-US" i="1" u="sng" dirty="0">
                <a:solidFill>
                  <a:srgbClr val="0000FF"/>
                </a:solidFill>
              </a:rPr>
              <a:t>Commercial &amp; Foundation Sponsors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</a:p>
          <a:p>
            <a:r>
              <a:rPr lang="en-US" i="1" u="sng" dirty="0">
                <a:solidFill>
                  <a:srgbClr val="0000FF"/>
                </a:solidFill>
              </a:rPr>
              <a:t>Volunteers </a:t>
            </a:r>
            <a:r>
              <a:rPr lang="mr-IN" sz="2400" i="1" dirty="0">
                <a:solidFill>
                  <a:srgbClr val="0000FF"/>
                </a:solidFill>
              </a:rPr>
              <a:t>–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000" i="1" dirty="0">
                <a:solidFill>
                  <a:srgbClr val="0000FF"/>
                </a:solidFill>
              </a:rPr>
              <a:t>21 Brother Knights from 799, 5052, 5656, 6065 and 11293</a:t>
            </a:r>
          </a:p>
          <a:p>
            <a:r>
              <a:rPr lang="en-US" i="1" u="sng" dirty="0">
                <a:solidFill>
                  <a:srgbClr val="0000FF"/>
                </a:solidFill>
              </a:rPr>
              <a:t>Host Schools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mr-IN" sz="2400" i="1" dirty="0">
                <a:solidFill>
                  <a:srgbClr val="0000FF"/>
                </a:solidFill>
              </a:rPr>
              <a:t>–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000" i="1" dirty="0">
                <a:solidFill>
                  <a:srgbClr val="0000FF"/>
                </a:solidFill>
              </a:rPr>
              <a:t>Bishop Lynch High School &amp; Jesuit Dallas</a:t>
            </a:r>
          </a:p>
          <a:p>
            <a:r>
              <a:rPr lang="en-US" i="1" u="sng" dirty="0">
                <a:solidFill>
                  <a:srgbClr val="0000FF"/>
                </a:solidFill>
              </a:rPr>
              <a:t>Color Corp Members</a:t>
            </a:r>
          </a:p>
          <a:p>
            <a:pPr marL="0" indent="0">
              <a:buNone/>
            </a:pPr>
            <a:endParaRPr lang="en-US" i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00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i="1" dirty="0">
                <a:solidFill>
                  <a:srgbClr val="0000FF"/>
                </a:solidFill>
              </a:rPr>
              <a:t>We Want To Build on the Great Success of 2023 in the 61</a:t>
            </a:r>
            <a:r>
              <a:rPr lang="en-US" b="1" i="1" baseline="30000" dirty="0">
                <a:solidFill>
                  <a:srgbClr val="0000FF"/>
                </a:solidFill>
              </a:rPr>
              <a:t>st</a:t>
            </a:r>
            <a:r>
              <a:rPr lang="en-US" b="1" i="1" dirty="0">
                <a:solidFill>
                  <a:srgbClr val="0000FF"/>
                </a:solidFill>
              </a:rPr>
              <a:t> Edition!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27582"/>
            <a:ext cx="8229600" cy="4423307"/>
          </a:xfrm>
        </p:spPr>
        <p:txBody>
          <a:bodyPr>
            <a:normAutofit/>
          </a:bodyPr>
          <a:lstStyle/>
          <a:p>
            <a:r>
              <a:rPr lang="en-US" dirty="0"/>
              <a:t>Retain the Elements Built Up Over the Years That Make the Tournament Great</a:t>
            </a:r>
          </a:p>
          <a:p>
            <a:r>
              <a:rPr lang="en-US" dirty="0"/>
              <a:t>Continue to Improve the Creative Impact of the Printed Program to Reinforce the Principles and Good Works of the Knights</a:t>
            </a:r>
          </a:p>
          <a:p>
            <a:r>
              <a:rPr lang="en-US" dirty="0"/>
              <a:t>Provide A Consistently Positive Experience for </a:t>
            </a:r>
            <a:r>
              <a:rPr lang="en-US" b="1" u="sng" dirty="0"/>
              <a:t>ALL </a:t>
            </a:r>
            <a:r>
              <a:rPr lang="en-US" dirty="0"/>
              <a:t>Participants</a:t>
            </a:r>
          </a:p>
          <a:p>
            <a:r>
              <a:rPr lang="en-US" dirty="0"/>
              <a:t>Build on Our Great Relationships With Our Host Schools</a:t>
            </a:r>
          </a:p>
        </p:txBody>
      </p:sp>
    </p:spTree>
    <p:extLst>
      <p:ext uri="{BB962C8B-B14F-4D97-AF65-F5344CB8AC3E}">
        <p14:creationId xmlns:p14="http://schemas.microsoft.com/office/powerpoint/2010/main" val="1292914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i="1" u="sng" dirty="0">
                <a:solidFill>
                  <a:srgbClr val="0000FF"/>
                </a:solidFill>
              </a:rPr>
              <a:t>Changes for 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84856"/>
            <a:ext cx="10515600" cy="4051601"/>
          </a:xfrm>
        </p:spPr>
        <p:txBody>
          <a:bodyPr/>
          <a:lstStyle/>
          <a:p>
            <a:r>
              <a:rPr lang="en-US" sz="3600" dirty="0"/>
              <a:t>ALL </a:t>
            </a:r>
            <a:r>
              <a:rPr lang="en-US" sz="4000" dirty="0">
                <a:solidFill>
                  <a:srgbClr val="0000FF"/>
                </a:solidFill>
              </a:rPr>
              <a:t>C</a:t>
            </a:r>
            <a:r>
              <a:rPr lang="en-US" sz="4000" dirty="0">
                <a:solidFill>
                  <a:srgbClr val="FF0000"/>
                </a:solidFill>
              </a:rPr>
              <a:t>o</a:t>
            </a:r>
            <a:r>
              <a:rPr lang="en-US" sz="4000" dirty="0">
                <a:solidFill>
                  <a:srgbClr val="0000FF"/>
                </a:solidFill>
              </a:rPr>
              <a:t>l</a:t>
            </a:r>
            <a:r>
              <a:rPr lang="en-US" sz="4000" dirty="0">
                <a:solidFill>
                  <a:srgbClr val="3366FF"/>
                </a:solidFill>
              </a:rPr>
              <a:t>o</a:t>
            </a:r>
            <a:r>
              <a:rPr lang="en-US" sz="4000" dirty="0">
                <a:solidFill>
                  <a:srgbClr val="FF0000"/>
                </a:solidFill>
              </a:rPr>
              <a:t>r</a:t>
            </a:r>
            <a:r>
              <a:rPr lang="en-US" sz="3600" dirty="0"/>
              <a:t> Program With Minimal Cost Increase</a:t>
            </a:r>
          </a:p>
          <a:p>
            <a:r>
              <a:rPr lang="en-US" sz="3600" dirty="0"/>
              <a:t>Councils and Assemblies are Encouraged to Illustrate Their Good  Works of Charity and Serving the Community</a:t>
            </a:r>
          </a:p>
          <a:p>
            <a:r>
              <a:rPr lang="en-US" sz="3600" dirty="0"/>
              <a:t>Increase Individual Sponsorships </a:t>
            </a:r>
            <a:r>
              <a:rPr lang="mr-IN" sz="3600" dirty="0"/>
              <a:t>–</a:t>
            </a:r>
            <a:r>
              <a:rPr lang="en-US" sz="3600" dirty="0"/>
              <a:t> Find</a:t>
            </a:r>
          </a:p>
          <a:p>
            <a:pPr marL="0" indent="0" algn="ctr">
              <a:buNone/>
            </a:pPr>
            <a:r>
              <a:rPr lang="en-US" sz="4400" b="1" dirty="0"/>
              <a:t>“Five Good Men”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8263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i="1" u="sng" dirty="0">
                <a:solidFill>
                  <a:srgbClr val="0000FF"/>
                </a:solidFill>
              </a:rPr>
              <a:t>How To Place and Order </a:t>
            </a:r>
          </a:p>
        </p:txBody>
      </p:sp>
      <p:pic>
        <p:nvPicPr>
          <p:cNvPr id="5" name="Content Placeholder 4" descr="basketball-sponsor-qr-code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>
          <a:xfrm>
            <a:off x="2731047" y="1779104"/>
            <a:ext cx="2326077" cy="2606779"/>
          </a:xfrm>
        </p:spPr>
      </p:pic>
      <p:sp>
        <p:nvSpPr>
          <p:cNvPr id="7" name="TextBox 6"/>
          <p:cNvSpPr txBox="1"/>
          <p:nvPr/>
        </p:nvSpPr>
        <p:spPr>
          <a:xfrm>
            <a:off x="2731047" y="4514365"/>
            <a:ext cx="2326077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Find “</a:t>
            </a:r>
            <a:r>
              <a:rPr lang="en-US" b="1" dirty="0">
                <a:solidFill>
                  <a:srgbClr val="0000FF"/>
                </a:solidFill>
              </a:rPr>
              <a:t>Five Good Men” in Your Council or Assembly to Each Fund a $50 or $25 Sponsorship!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03650" y="4514365"/>
            <a:ext cx="257792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Fill Out The Manual Ad Commitment Form For Your Council or Go To KofCDallas.org to Place and Pay For Your Ad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6278799"/>
            <a:ext cx="105156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00FF"/>
                </a:solidFill>
              </a:rPr>
              <a:t>FOR MORE INFO GO TO :  </a:t>
            </a:r>
            <a:r>
              <a:rPr lang="en-US" b="1" i="1" dirty="0" err="1">
                <a:solidFill>
                  <a:srgbClr val="0000FF"/>
                </a:solidFill>
              </a:rPr>
              <a:t>KofCDallas.org</a:t>
            </a:r>
            <a:r>
              <a:rPr lang="en-US" b="1" i="1" dirty="0">
                <a:solidFill>
                  <a:srgbClr val="0000FF"/>
                </a:solidFill>
              </a:rPr>
              <a:t>/store/</a:t>
            </a:r>
          </a:p>
        </p:txBody>
      </p:sp>
      <p:pic>
        <p:nvPicPr>
          <p:cNvPr id="4" name="Content Placeholder 3" descr="2024 Ad Commitment Tournament-PDF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1" b="6701"/>
          <a:stretch>
            <a:fillRect/>
          </a:stretch>
        </p:blipFill>
        <p:spPr>
          <a:xfrm>
            <a:off x="6477000" y="1709531"/>
            <a:ext cx="2488670" cy="2730968"/>
          </a:xfrm>
        </p:spPr>
      </p:pic>
    </p:spTree>
    <p:extLst>
      <p:ext uri="{BB962C8B-B14F-4D97-AF65-F5344CB8AC3E}">
        <p14:creationId xmlns:p14="http://schemas.microsoft.com/office/powerpoint/2010/main" val="2509352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i="1" dirty="0">
                <a:solidFill>
                  <a:srgbClr val="0000FF"/>
                </a:solidFill>
              </a:rPr>
              <a:t>For More Information....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b="1" i="1" dirty="0"/>
              <a:t>Contact Tournament Co-Chairs</a:t>
            </a:r>
          </a:p>
          <a:p>
            <a:pPr marL="0" indent="0" algn="ctr">
              <a:buNone/>
            </a:pPr>
            <a:endParaRPr lang="en-US" i="1" dirty="0"/>
          </a:p>
          <a:p>
            <a:pPr>
              <a:buFont typeface="Wingdings" charset="2"/>
              <a:buChar char="q"/>
            </a:pPr>
            <a:r>
              <a:rPr lang="en-US" b="1" dirty="0"/>
              <a:t> SK Roy Rabenaldt </a:t>
            </a:r>
            <a:r>
              <a:rPr lang="mr-IN" b="1" dirty="0"/>
              <a:t>–</a:t>
            </a:r>
            <a:r>
              <a:rPr lang="en-US" b="1" dirty="0"/>
              <a:t> 214-533-6558</a:t>
            </a:r>
          </a:p>
          <a:p>
            <a:pPr marL="0" indent="0">
              <a:buNone/>
            </a:pPr>
            <a:r>
              <a:rPr lang="en-US" b="1" dirty="0"/>
              <a:t>     </a:t>
            </a:r>
            <a:r>
              <a:rPr lang="en-US" sz="2400" b="1" dirty="0">
                <a:hlinkClick r:id="rId2"/>
              </a:rPr>
              <a:t>royrab@sbcglobal.net</a:t>
            </a: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>
              <a:buFont typeface="Wingdings" charset="2"/>
              <a:buChar char="q"/>
            </a:pPr>
            <a:r>
              <a:rPr lang="en-US" b="1" dirty="0"/>
              <a:t> Jake Fleischer </a:t>
            </a:r>
            <a:r>
              <a:rPr lang="mr-IN" b="1" dirty="0"/>
              <a:t>–</a:t>
            </a:r>
            <a:r>
              <a:rPr lang="en-US" b="1" dirty="0"/>
              <a:t> 214-232-1084</a:t>
            </a:r>
          </a:p>
          <a:p>
            <a:pPr marL="0" indent="0">
              <a:buNone/>
            </a:pPr>
            <a:r>
              <a:rPr lang="en-US" b="1" dirty="0"/>
              <a:t>      </a:t>
            </a:r>
            <a:r>
              <a:rPr lang="en-US" sz="2400" b="1" dirty="0">
                <a:hlinkClick r:id="rId3"/>
              </a:rPr>
              <a:t>johnfleischer7@gmail.com</a:t>
            </a:r>
            <a:endParaRPr lang="en-US" sz="2400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4727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1429C-B2E2-B549-A3B9-671DF2DC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27" y="418108"/>
            <a:ext cx="7649266" cy="1033669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n-lt"/>
              </a:rPr>
              <a:t>Dallas Diocese Chapter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EB0BC2D-A574-ED46-B055-DE101D77043F}"/>
              </a:ext>
            </a:extLst>
          </p:cNvPr>
          <p:cNvSpPr txBox="1">
            <a:spLocks/>
          </p:cNvSpPr>
          <p:nvPr/>
        </p:nvSpPr>
        <p:spPr>
          <a:xfrm>
            <a:off x="838198" y="205204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i="1" u="sng" dirty="0">
                <a:solidFill>
                  <a:srgbClr val="3366FF"/>
                </a:solidFill>
              </a:rPr>
              <a:t>Additional Reminders:</a:t>
            </a:r>
            <a:endParaRPr lang="en-US" i="1" u="sng" dirty="0">
              <a:solidFill>
                <a:srgbClr val="3366FF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i="1" dirty="0">
                <a:solidFill>
                  <a:srgbClr val="3366FF"/>
                </a:solidFill>
              </a:rPr>
              <a:t>Silver Rose</a:t>
            </a:r>
          </a:p>
          <a:p>
            <a:pPr marL="514350" indent="-514350">
              <a:buFont typeface="+mj-lt"/>
              <a:buAutoNum type="arabicParenR"/>
            </a:pPr>
            <a:r>
              <a:rPr lang="en-US" i="1" dirty="0">
                <a:solidFill>
                  <a:srgbClr val="3366FF"/>
                </a:solidFill>
              </a:rPr>
              <a:t>Pilgrim Icon</a:t>
            </a:r>
          </a:p>
          <a:p>
            <a:pPr marL="514350" indent="-514350">
              <a:buFont typeface="+mj-lt"/>
              <a:buAutoNum type="arabicParenR"/>
            </a:pPr>
            <a:r>
              <a:rPr lang="en-US" i="1" dirty="0">
                <a:solidFill>
                  <a:srgbClr val="3366FF"/>
                </a:solidFill>
              </a:rPr>
              <a:t>Clergy Appreciation Dinner</a:t>
            </a:r>
          </a:p>
          <a:p>
            <a:pPr marL="514350" indent="-514350">
              <a:buFont typeface="+mj-lt"/>
              <a:buAutoNum type="arabicParenR"/>
            </a:pPr>
            <a:r>
              <a:rPr lang="en-US" i="1" dirty="0">
                <a:solidFill>
                  <a:srgbClr val="3366FF"/>
                </a:solidFill>
              </a:rPr>
              <a:t>October DDC Meeting</a:t>
            </a:r>
          </a:p>
          <a:p>
            <a:pPr marL="514350" indent="-514350">
              <a:buFont typeface="+mj-lt"/>
              <a:buAutoNum type="arabicParenR"/>
            </a:pPr>
            <a:r>
              <a:rPr lang="en-US" i="1" dirty="0">
                <a:solidFill>
                  <a:srgbClr val="3366FF"/>
                </a:solidFill>
              </a:rPr>
              <a:t>“Committee of 1000” </a:t>
            </a:r>
            <a:r>
              <a:rPr lang="mr-IN" i="1" dirty="0">
                <a:solidFill>
                  <a:srgbClr val="3366FF"/>
                </a:solidFill>
              </a:rPr>
              <a:t>–</a:t>
            </a:r>
            <a:r>
              <a:rPr lang="en-US" i="1" dirty="0">
                <a:solidFill>
                  <a:srgbClr val="3366FF"/>
                </a:solidFill>
              </a:rPr>
              <a:t> Michael Greene</a:t>
            </a:r>
          </a:p>
          <a:p>
            <a:pPr marL="514350" indent="-514350">
              <a:buFont typeface="+mj-lt"/>
              <a:buAutoNum type="arabicParenR"/>
            </a:pPr>
            <a:r>
              <a:rPr lang="en-US" i="1" dirty="0">
                <a:solidFill>
                  <a:srgbClr val="3366FF"/>
                </a:solidFill>
              </a:rPr>
              <a:t>Chuck Johnson </a:t>
            </a:r>
            <a:r>
              <a:rPr lang="mr-IN" i="1" dirty="0">
                <a:solidFill>
                  <a:srgbClr val="3366FF"/>
                </a:solidFill>
              </a:rPr>
              <a:t>–</a:t>
            </a:r>
            <a:r>
              <a:rPr lang="en-US" i="1" dirty="0">
                <a:solidFill>
                  <a:srgbClr val="3366FF"/>
                </a:solidFill>
              </a:rPr>
              <a:t> Director of Operations and Communications</a:t>
            </a:r>
          </a:p>
          <a:p>
            <a:pPr marL="514350" indent="-514350">
              <a:buFont typeface="+mj-lt"/>
              <a:buAutoNum type="arabicParenR"/>
            </a:pPr>
            <a:endParaRPr lang="en-US" i="1" dirty="0">
              <a:solidFill>
                <a:srgbClr val="3366FF"/>
              </a:solidFill>
            </a:endParaRPr>
          </a:p>
        </p:txBody>
      </p:sp>
      <p:pic>
        <p:nvPicPr>
          <p:cNvPr id="15" name="Picture 14" descr="ddc-logo-2-white-2.png">
            <a:extLst>
              <a:ext uri="{FF2B5EF4-FFF2-40B4-BE49-F238E27FC236}">
                <a16:creationId xmlns:a16="http://schemas.microsoft.com/office/drawing/2014/main" id="{E0B043BD-1F54-7C48-BBD5-06F15C905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297" y="418108"/>
            <a:ext cx="2837797" cy="88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56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1429C-B2E2-B549-A3B9-671DF2DC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27" y="418108"/>
            <a:ext cx="7649266" cy="1033669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n-lt"/>
              </a:rPr>
              <a:t>Silver Rose &amp; I	con</a:t>
            </a:r>
          </a:p>
        </p:txBody>
      </p:sp>
      <p:pic>
        <p:nvPicPr>
          <p:cNvPr id="7" name="Picture 6" descr="A logo on a black background&#10;&#10;Description automatically generated">
            <a:extLst>
              <a:ext uri="{FF2B5EF4-FFF2-40B4-BE49-F238E27FC236}">
                <a16:creationId xmlns:a16="http://schemas.microsoft.com/office/drawing/2014/main" id="{C586D1FC-C09A-8445-9ABC-6859847B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15" y="11912"/>
            <a:ext cx="3391558" cy="157882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9462965-212C-7548-BE2E-279B29297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27" y="2015541"/>
            <a:ext cx="11259946" cy="3977486"/>
          </a:xfrm>
        </p:spPr>
        <p:txBody>
          <a:bodyPr lIns="91440" rIns="91440" numCol="1" spcCol="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200" b="1" dirty="0"/>
              <a:t>Tony </a:t>
            </a:r>
            <a:r>
              <a:rPr lang="en-US" sz="7200" b="1" dirty="0" err="1"/>
              <a:t>Stobb</a:t>
            </a:r>
            <a:endParaRPr lang="en-US" sz="7200" b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dirty="0" err="1"/>
              <a:t>KofCDallas.org</a:t>
            </a:r>
            <a:r>
              <a:rPr lang="en-US" sz="3600" dirty="0"/>
              <a:t>/programs/silver-rose/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dirty="0" err="1"/>
              <a:t>KofCDallas.org</a:t>
            </a:r>
            <a:r>
              <a:rPr lang="en-US" sz="3600" dirty="0"/>
              <a:t>/programs/pilgrim-icon/</a:t>
            </a:r>
          </a:p>
        </p:txBody>
      </p:sp>
    </p:spTree>
    <p:extLst>
      <p:ext uri="{BB962C8B-B14F-4D97-AF65-F5344CB8AC3E}">
        <p14:creationId xmlns:p14="http://schemas.microsoft.com/office/powerpoint/2010/main" val="688086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452C04-76AE-48A7-2CB1-5F8127C03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Pilgrimage of the Silver Rose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DBF893-8ADE-0680-2D72-AB9E223CB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97794"/>
            <a:ext cx="5467117" cy="5321058"/>
          </a:xfrm>
        </p:spPr>
        <p:txBody>
          <a:bodyPr>
            <a:normAutofit fontScale="92500" lnSpcReduction="10000"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110004020202020204"/>
                <a:cs typeface="Times New Roman" panose="02020603050405020304" pitchFamily="18" charset="0"/>
              </a:rPr>
              <a:t>Faith In Action – Pro Life Program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110004020202020204"/>
                <a:cs typeface="Times New Roman" panose="02020603050405020304" pitchFamily="18" charset="0"/>
              </a:rPr>
              <a:t>Demonstrates Unity between Knights of Columbus in Canada, USA, and Mexico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110004020202020204"/>
                <a:cs typeface="Times New Roman" panose="02020603050405020304" pitchFamily="18" charset="0"/>
              </a:rPr>
              <a:t>Rose </a:t>
            </a:r>
            <a:r>
              <a:rPr lang="en-US" sz="1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110004020202020204"/>
                <a:cs typeface="Times New Roman" panose="02020603050405020304" pitchFamily="18" charset="0"/>
              </a:rPr>
              <a:t>Travels through Canda, USA, Mexico to Our Lady of Guadeloupe Shrine</a:t>
            </a:r>
            <a:endParaRPr lang="en-US" sz="16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110004020202020204"/>
                <a:cs typeface="Times New Roman" panose="02020603050405020304" pitchFamily="18" charset="0"/>
              </a:rPr>
              <a:t>P</a:t>
            </a:r>
            <a:r>
              <a:rPr lang="en-US" sz="1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110004020202020204"/>
                <a:cs typeface="Times New Roman" panose="02020603050405020304" pitchFamily="18" charset="0"/>
              </a:rPr>
              <a:t>rayer services promoting the dignity of all human life, and honoring Our Lady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1500" dirty="0">
                <a:effectLst/>
                <a:latin typeface="Arial" panose="020B0604020202020204" pitchFamily="34" charset="0"/>
                <a:ea typeface="Aptos" panose="02110004020202020204"/>
                <a:cs typeface="Times New Roman" panose="02020603050405020304" pitchFamily="18" charset="0"/>
              </a:rPr>
              <a:t>Rosary for the Protection of the Sanctity of Life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1500" dirty="0">
                <a:latin typeface="Arial" panose="020B0604020202020204" pitchFamily="34" charset="0"/>
                <a:cs typeface="Times New Roman" panose="02020603050405020304" pitchFamily="18" charset="0"/>
              </a:rPr>
              <a:t>Liturgy of the Word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dirty="0">
                <a:latin typeface="Arial" panose="020B0604020202020204" pitchFamily="34" charset="0"/>
                <a:cs typeface="Times New Roman" panose="02020603050405020304" pitchFamily="18" charset="0"/>
              </a:rPr>
              <a:t>Act of Consecration to, and Litany of the Blessed Virgin Mary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  <a:t>Additional Resource Links: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latin typeface="Arial" panose="020B0604020202020204" pitchFamily="34" charset="0"/>
                <a:cs typeface="Times New Roman" panose="02020603050405020304" pitchFamily="18" charset="0"/>
                <a:hlinkClick r:id="rId2"/>
              </a:rPr>
              <a:t>Silver Rose Pilgrimage</a:t>
            </a:r>
            <a:endParaRPr lang="en-US" sz="15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500" dirty="0">
                <a:latin typeface="Arial" panose="020B06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Faith In Action Programs</a:t>
            </a:r>
            <a:endParaRPr lang="en-US" sz="15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972050" algn="r"/>
              </a:tabLst>
            </a:pPr>
            <a:r>
              <a:rPr 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  <a:t>Schedule: Spring 2025</a:t>
            </a:r>
            <a:br>
              <a:rPr 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600" dirty="0" err="1">
                <a:latin typeface="Arial" panose="020B0604020202020204" pitchFamily="34" charset="0"/>
                <a:cs typeface="Times New Roman" panose="02020603050405020304" pitchFamily="18" charset="0"/>
              </a:rPr>
              <a:t>kofcdallas.org</a:t>
            </a:r>
            <a:r>
              <a:rPr 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  <a:t>/programs/silver-rose/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972050" algn="r"/>
              </a:tabLst>
            </a:pPr>
            <a:endParaRPr lang="en-US" sz="1600" dirty="0">
              <a:latin typeface="Arial" panose="020B0604020202020204" pitchFamily="34" charset="0"/>
              <a:ea typeface="Aptos" panose="02110004020202020204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972050" algn="r"/>
              </a:tabLst>
            </a:pPr>
            <a:r>
              <a:rPr lang="en-US" sz="1600" dirty="0">
                <a:latin typeface="Arial" panose="020B0604020202020204" pitchFamily="34" charset="0"/>
                <a:ea typeface="Aptos" panose="02110004020202020204"/>
                <a:cs typeface="Times New Roman" panose="02020603050405020304" pitchFamily="18" charset="0"/>
              </a:rPr>
              <a:t>Dallas Diocese </a:t>
            </a:r>
            <a:r>
              <a:rPr lang="en-US" sz="1600" dirty="0">
                <a:effectLst/>
                <a:latin typeface="Arial" panose="020B0604020202020204" pitchFamily="34" charset="0"/>
                <a:ea typeface="Aptos" panose="02110004020202020204"/>
                <a:cs typeface="Times New Roman" panose="02020603050405020304" pitchFamily="18" charset="0"/>
              </a:rPr>
              <a:t>Contact: 	Tony Stobb</a:t>
            </a:r>
            <a:r>
              <a:rPr lang="en-US" sz="1600" dirty="0">
                <a:ea typeface="Aptos" panose="02110004020202020204"/>
                <a:cs typeface="Times New Roman" panose="02020603050405020304" pitchFamily="18" charset="0"/>
              </a:rPr>
              <a:t>, </a:t>
            </a:r>
            <a:r>
              <a:rPr lang="en-US" sz="1600" dirty="0">
                <a:effectLst/>
                <a:latin typeface="Arial" panose="020B0604020202020204" pitchFamily="34" charset="0"/>
                <a:ea typeface="Aptos" panose="02110004020202020204"/>
                <a:cs typeface="Times New Roman" panose="02020603050405020304" pitchFamily="18" charset="0"/>
              </a:rPr>
              <a:t>DD 115</a:t>
            </a:r>
            <a:endParaRPr lang="en-US" sz="16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0" marR="0" indent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ptos" panose="02110004020202020204"/>
                <a:cs typeface="Times New Roman" panose="02020603050405020304" pitchFamily="18" charset="0"/>
                <a:hlinkClick r:id="rId4"/>
              </a:rPr>
              <a:t>stobbdad@yahoo.com</a:t>
            </a:r>
            <a:endParaRPr lang="en-US" sz="1600" u="sng" dirty="0">
              <a:solidFill>
                <a:srgbClr val="0000FF"/>
              </a:solidFill>
              <a:effectLst/>
              <a:latin typeface="Arial" panose="020B0604020202020204" pitchFamily="34" charset="0"/>
              <a:ea typeface="Aptos" panose="02110004020202020204"/>
              <a:cs typeface="Times New Roman" panose="02020603050405020304" pitchFamily="18" charset="0"/>
            </a:endParaRPr>
          </a:p>
          <a:p>
            <a:pPr marL="0" marR="0" indent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Aptos" panose="02110004020202020204"/>
                <a:cs typeface="Times New Roman" panose="02020603050405020304" pitchFamily="18" charset="0"/>
              </a:rPr>
              <a:t>972-672-6830</a:t>
            </a:r>
            <a:endParaRPr lang="en-US" sz="16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D4EC71-F036-01FA-ECC6-4F13CEC695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750" y="288130"/>
            <a:ext cx="3223090" cy="1109664"/>
          </a:xfrm>
          <a:prstGeom prst="rect">
            <a:avLst/>
          </a:prstGeom>
        </p:spPr>
      </p:pic>
      <p:pic>
        <p:nvPicPr>
          <p:cNvPr id="2050" name="Picture 2" descr="A Knight wearing a silver rose in a ceremony">
            <a:extLst>
              <a:ext uri="{FF2B5EF4-FFF2-40B4-BE49-F238E27FC236}">
                <a16:creationId xmlns:a16="http://schemas.microsoft.com/office/drawing/2014/main" id="{5934427F-1149-C706-6603-F3AC3C0D952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1643856"/>
            <a:ext cx="46672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4BA47E-45D0-4118-D477-15695A07BAAF}"/>
              </a:ext>
            </a:extLst>
          </p:cNvPr>
          <p:cNvSpPr txBox="1"/>
          <p:nvPr/>
        </p:nvSpPr>
        <p:spPr>
          <a:xfrm>
            <a:off x="7531126" y="5784154"/>
            <a:ext cx="3064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Materials provided in English &amp; Spanish</a:t>
            </a:r>
          </a:p>
        </p:txBody>
      </p:sp>
    </p:spTree>
    <p:extLst>
      <p:ext uri="{BB962C8B-B14F-4D97-AF65-F5344CB8AC3E}">
        <p14:creationId xmlns:p14="http://schemas.microsoft.com/office/powerpoint/2010/main" val="772898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452C04-76AE-48A7-2CB1-5F8127C03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Pilgrim Icon Program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DBF893-8ADE-0680-2D72-AB9E223CB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97794"/>
            <a:ext cx="5467117" cy="519350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effectLst/>
                <a:latin typeface="Arial" panose="020B0604020202020204" pitchFamily="34" charset="0"/>
                <a:ea typeface="Aptos" panose="02110004020202020204"/>
                <a:cs typeface="Times New Roman" panose="02020603050405020304" pitchFamily="18" charset="0"/>
              </a:rPr>
              <a:t>Faith In Action - Faith Program</a:t>
            </a:r>
            <a:endParaRPr lang="en-US" sz="2000" b="1" dirty="0">
              <a:ea typeface="Aptos" panose="02110004020202020204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110004020202020204"/>
                <a:cs typeface="Times New Roman" panose="02020603050405020304" pitchFamily="18" charset="0"/>
              </a:rPr>
              <a:t>Knights of Columbus selects a Saint whose patronage is inspiring to Knights and their communities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110004020202020204"/>
                <a:cs typeface="Times New Roman" panose="02020603050405020304" pitchFamily="18" charset="0"/>
              </a:rPr>
              <a:t>Icon used as focal point for prayer service</a:t>
            </a:r>
            <a:endParaRPr lang="en-US" sz="16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Arial" panose="020B0604020202020204" pitchFamily="34" charset="0"/>
                <a:ea typeface="Aptos" panose="02110004020202020204"/>
                <a:cs typeface="Times New Roman" panose="02020603050405020304" pitchFamily="18" charset="0"/>
              </a:rPr>
              <a:t>Prayer Service consists of:</a:t>
            </a:r>
            <a:endParaRPr lang="en-US" sz="12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1500" dirty="0">
                <a:effectLst/>
                <a:latin typeface="Arial" panose="020B0604020202020204" pitchFamily="34" charset="0"/>
                <a:ea typeface="Aptos" panose="02110004020202020204"/>
                <a:cs typeface="Times New Roman" panose="02020603050405020304" pitchFamily="18" charset="0"/>
              </a:rPr>
              <a:t>Liturgy of the Word 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1500" dirty="0">
                <a:latin typeface="Arial" panose="020B0604020202020204" pitchFamily="34" charset="0"/>
                <a:cs typeface="Times New Roman" panose="02020603050405020304" pitchFamily="18" charset="0"/>
              </a:rPr>
              <a:t>Catechesis Regarding Devotion to the Saint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latin typeface="Arial" panose="020B0604020202020204" pitchFamily="34" charset="0"/>
                <a:cs typeface="Times New Roman" panose="02020603050405020304" pitchFamily="18" charset="0"/>
              </a:rPr>
              <a:t>Prayer Intercessions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dirty="0">
                <a:latin typeface="Arial" panose="020B0604020202020204" pitchFamily="34" charset="0"/>
                <a:cs typeface="Times New Roman" panose="02020603050405020304" pitchFamily="18" charset="0"/>
              </a:rPr>
              <a:t>Rosary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  <a:t>Additional Resource Links: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latin typeface="Arial" panose="020B06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Pilgrim Icon Program</a:t>
            </a:r>
            <a:endParaRPr lang="en-US" sz="15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500" dirty="0">
                <a:latin typeface="Arial" panose="020B06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Faith In Action Programs</a:t>
            </a:r>
            <a:endParaRPr lang="en-US" sz="15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972050" algn="r"/>
              </a:tabLst>
            </a:pPr>
            <a:r>
              <a:rPr 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  <a:t>Schedule: To Be Announced</a:t>
            </a:r>
            <a:br>
              <a:rPr 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600" dirty="0" err="1">
                <a:latin typeface="Arial" panose="020B0604020202020204" pitchFamily="34" charset="0"/>
                <a:cs typeface="Times New Roman" panose="02020603050405020304" pitchFamily="18" charset="0"/>
              </a:rPr>
              <a:t>kofcdallas.org</a:t>
            </a:r>
            <a:r>
              <a:rPr 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  <a:t>/programs/pilgrim-icon/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972050" algn="r"/>
              </a:tabLst>
            </a:pPr>
            <a:endParaRPr lang="en-US" sz="16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972050" algn="r"/>
              </a:tabLst>
            </a:pPr>
            <a:r>
              <a:rPr lang="en-US" sz="1600" dirty="0">
                <a:latin typeface="Arial" panose="020B0604020202020204" pitchFamily="34" charset="0"/>
                <a:ea typeface="Aptos" panose="02110004020202020204"/>
                <a:cs typeface="Times New Roman" panose="02020603050405020304" pitchFamily="18" charset="0"/>
              </a:rPr>
              <a:t>Dallas Diocese </a:t>
            </a:r>
            <a:r>
              <a:rPr lang="en-US" sz="1600" dirty="0">
                <a:effectLst/>
                <a:latin typeface="Arial" panose="020B0604020202020204" pitchFamily="34" charset="0"/>
                <a:ea typeface="Aptos" panose="02110004020202020204"/>
                <a:cs typeface="Times New Roman" panose="02020603050405020304" pitchFamily="18" charset="0"/>
              </a:rPr>
              <a:t>Contact: 	Tony Stobb</a:t>
            </a:r>
            <a:r>
              <a:rPr lang="en-US" sz="1600" dirty="0">
                <a:ea typeface="Aptos" panose="02110004020202020204"/>
                <a:cs typeface="Times New Roman" panose="02020603050405020304" pitchFamily="18" charset="0"/>
              </a:rPr>
              <a:t>, </a:t>
            </a:r>
            <a:r>
              <a:rPr lang="en-US" sz="1600" dirty="0">
                <a:effectLst/>
                <a:latin typeface="Arial" panose="020B0604020202020204" pitchFamily="34" charset="0"/>
                <a:ea typeface="Aptos" panose="02110004020202020204"/>
                <a:cs typeface="Times New Roman" panose="02020603050405020304" pitchFamily="18" charset="0"/>
              </a:rPr>
              <a:t>DD 115</a:t>
            </a:r>
            <a:endParaRPr lang="en-US" sz="16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  <a:p>
            <a:pPr marL="0" marR="0" indent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ptos" panose="02110004020202020204"/>
                <a:cs typeface="Times New Roman" panose="02020603050405020304" pitchFamily="18" charset="0"/>
                <a:hlinkClick r:id="rId4"/>
              </a:rPr>
              <a:t>stobbdad@yahoo.com</a:t>
            </a:r>
            <a:endParaRPr lang="en-US" sz="1600" u="sng" dirty="0">
              <a:solidFill>
                <a:srgbClr val="0000FF"/>
              </a:solidFill>
              <a:effectLst/>
              <a:latin typeface="Arial" panose="020B0604020202020204" pitchFamily="34" charset="0"/>
              <a:ea typeface="Aptos" panose="02110004020202020204"/>
              <a:cs typeface="Times New Roman" panose="02020603050405020304" pitchFamily="18" charset="0"/>
            </a:endParaRPr>
          </a:p>
          <a:p>
            <a:pPr marL="0" marR="0" indent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Aptos" panose="02110004020202020204"/>
                <a:cs typeface="Times New Roman" panose="02020603050405020304" pitchFamily="18" charset="0"/>
              </a:rPr>
              <a:t>972-672-6830</a:t>
            </a:r>
            <a:endParaRPr lang="en-US" sz="16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</p:txBody>
      </p:sp>
      <p:pic>
        <p:nvPicPr>
          <p:cNvPr id="1026" name="Picture 2" descr="Icon by the hand of Elizabeth Bergeron. Based on a drawing by Alexandre Sobolev. Photograph by GrapheStudio">
            <a:extLst>
              <a:ext uri="{FF2B5EF4-FFF2-40B4-BE49-F238E27FC236}">
                <a16:creationId xmlns:a16="http://schemas.microsoft.com/office/drawing/2014/main" id="{EEDDE2D1-6BED-6AEF-E686-E6B81C75BF5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4" y="1560484"/>
            <a:ext cx="4924425" cy="424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D4EC71-F036-01FA-ECC6-4F13CEC695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750" y="288130"/>
            <a:ext cx="3223090" cy="11096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E37DC6-1CFE-FB60-FDC8-2E1B49A18E02}"/>
              </a:ext>
            </a:extLst>
          </p:cNvPr>
          <p:cNvSpPr txBox="1"/>
          <p:nvPr/>
        </p:nvSpPr>
        <p:spPr>
          <a:xfrm>
            <a:off x="7667625" y="5869186"/>
            <a:ext cx="3064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Materials provided in English &amp; Spanish</a:t>
            </a:r>
          </a:p>
        </p:txBody>
      </p:sp>
    </p:spTree>
    <p:extLst>
      <p:ext uri="{BB962C8B-B14F-4D97-AF65-F5344CB8AC3E}">
        <p14:creationId xmlns:p14="http://schemas.microsoft.com/office/powerpoint/2010/main" val="3304727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1429C-B2E2-B549-A3B9-671DF2DC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27" y="418108"/>
            <a:ext cx="7649266" cy="1033669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American Wheelchair Mission</a:t>
            </a:r>
          </a:p>
        </p:txBody>
      </p:sp>
      <p:pic>
        <p:nvPicPr>
          <p:cNvPr id="7" name="Picture 6" descr="A logo on a black background&#10;&#10;Description automatically generated">
            <a:extLst>
              <a:ext uri="{FF2B5EF4-FFF2-40B4-BE49-F238E27FC236}">
                <a16:creationId xmlns:a16="http://schemas.microsoft.com/office/drawing/2014/main" id="{C586D1FC-C09A-8445-9ABC-6859847B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15" y="11912"/>
            <a:ext cx="3391558" cy="157882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9462965-212C-7548-BE2E-279B29297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27" y="2015541"/>
            <a:ext cx="11259946" cy="3977486"/>
          </a:xfrm>
        </p:spPr>
        <p:txBody>
          <a:bodyPr lIns="91440" rIns="91440" numCol="1" spcCol="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200" b="1" dirty="0"/>
              <a:t>Bill Weber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/>
              <a:t>Program Chairman Texas</a:t>
            </a:r>
          </a:p>
        </p:txBody>
      </p:sp>
    </p:spTree>
    <p:extLst>
      <p:ext uri="{BB962C8B-B14F-4D97-AF65-F5344CB8AC3E}">
        <p14:creationId xmlns:p14="http://schemas.microsoft.com/office/powerpoint/2010/main" val="704639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1429C-B2E2-B549-A3B9-671DF2DC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27" y="418108"/>
            <a:ext cx="7649266" cy="1033669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n-lt"/>
              </a:rPr>
              <a:t>Opening Prayer</a:t>
            </a:r>
          </a:p>
        </p:txBody>
      </p:sp>
      <p:pic>
        <p:nvPicPr>
          <p:cNvPr id="7" name="Picture 6" descr="A logo on a black background&#10;&#10;Description automatically generated">
            <a:extLst>
              <a:ext uri="{FF2B5EF4-FFF2-40B4-BE49-F238E27FC236}">
                <a16:creationId xmlns:a16="http://schemas.microsoft.com/office/drawing/2014/main" id="{C586D1FC-C09A-8445-9ABC-6859847B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15" y="11912"/>
            <a:ext cx="3391558" cy="157882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9462965-212C-7548-BE2E-279B29297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27" y="2015541"/>
            <a:ext cx="11259946" cy="3977486"/>
          </a:xfrm>
        </p:spPr>
        <p:txBody>
          <a:bodyPr lIns="91440" rIns="91440" numCol="1" spcCol="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200" b="1" dirty="0"/>
              <a:t>Fr Joseph </a:t>
            </a:r>
            <a:r>
              <a:rPr lang="en-US" sz="7200" b="1" dirty="0" err="1"/>
              <a:t>Mehan</a:t>
            </a:r>
            <a:endParaRPr lang="en-US" sz="7200" b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/>
              <a:t>DDC Chaplain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/>
              <a:t>Pastor, St. Michael the Archangel - Garland</a:t>
            </a:r>
          </a:p>
        </p:txBody>
      </p:sp>
    </p:spTree>
    <p:extLst>
      <p:ext uri="{BB962C8B-B14F-4D97-AF65-F5344CB8AC3E}">
        <p14:creationId xmlns:p14="http://schemas.microsoft.com/office/powerpoint/2010/main" val="1593588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1429C-B2E2-B549-A3B9-671DF2DC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27" y="418108"/>
            <a:ext cx="7649266" cy="1033669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+mn-lt"/>
              </a:rPr>
              <a:t>Pro-Life</a:t>
            </a:r>
          </a:p>
        </p:txBody>
      </p:sp>
      <p:pic>
        <p:nvPicPr>
          <p:cNvPr id="7" name="Picture 6" descr="A logo on a black background&#10;&#10;Description automatically generated">
            <a:extLst>
              <a:ext uri="{FF2B5EF4-FFF2-40B4-BE49-F238E27FC236}">
                <a16:creationId xmlns:a16="http://schemas.microsoft.com/office/drawing/2014/main" id="{C586D1FC-C09A-8445-9ABC-6859847B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15" y="11912"/>
            <a:ext cx="3391558" cy="157882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9462965-212C-7548-BE2E-279B29297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27" y="2015541"/>
            <a:ext cx="11259946" cy="3977486"/>
          </a:xfrm>
        </p:spPr>
        <p:txBody>
          <a:bodyPr lIns="91440" rIns="91440" numCol="1" spcCol="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200" b="1" dirty="0"/>
              <a:t>Tom Clark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/>
              <a:t>Pro Life Chairman</a:t>
            </a:r>
          </a:p>
        </p:txBody>
      </p:sp>
    </p:spTree>
    <p:extLst>
      <p:ext uri="{BB962C8B-B14F-4D97-AF65-F5344CB8AC3E}">
        <p14:creationId xmlns:p14="http://schemas.microsoft.com/office/powerpoint/2010/main" val="3146438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1429C-B2E2-B549-A3B9-671DF2DC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27" y="418108"/>
            <a:ext cx="7649266" cy="1033669"/>
          </a:xfrm>
        </p:spPr>
        <p:txBody>
          <a:bodyPr>
            <a:no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+mn-lt"/>
              </a:rPr>
              <a:t>KofC</a:t>
            </a:r>
            <a:r>
              <a:rPr lang="en-US" sz="6000" b="1" dirty="0">
                <a:solidFill>
                  <a:schemeClr val="bg1"/>
                </a:solidFill>
                <a:latin typeface="+mn-lt"/>
              </a:rPr>
              <a:t> Insurance</a:t>
            </a:r>
          </a:p>
        </p:txBody>
      </p:sp>
      <p:pic>
        <p:nvPicPr>
          <p:cNvPr id="7" name="Picture 6" descr="A logo on a black background&#10;&#10;Description automatically generated">
            <a:extLst>
              <a:ext uri="{FF2B5EF4-FFF2-40B4-BE49-F238E27FC236}">
                <a16:creationId xmlns:a16="http://schemas.microsoft.com/office/drawing/2014/main" id="{C586D1FC-C09A-8445-9ABC-6859847B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15" y="11912"/>
            <a:ext cx="3391558" cy="157882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9462965-212C-7548-BE2E-279B29297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27" y="2015541"/>
            <a:ext cx="11259946" cy="3977486"/>
          </a:xfrm>
        </p:spPr>
        <p:txBody>
          <a:bodyPr lIns="91440" rIns="91440" numCol="1" spcCol="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200" b="1" dirty="0"/>
              <a:t>John Regan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/>
              <a:t>General Agent North Texas</a:t>
            </a:r>
          </a:p>
        </p:txBody>
      </p:sp>
    </p:spTree>
    <p:extLst>
      <p:ext uri="{BB962C8B-B14F-4D97-AF65-F5344CB8AC3E}">
        <p14:creationId xmlns:p14="http://schemas.microsoft.com/office/powerpoint/2010/main" val="813317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1429C-B2E2-B549-A3B9-671DF2DC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27" y="418108"/>
            <a:ext cx="7649266" cy="1033669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n-lt"/>
              </a:rPr>
              <a:t>Emergency Response</a:t>
            </a:r>
          </a:p>
        </p:txBody>
      </p:sp>
      <p:pic>
        <p:nvPicPr>
          <p:cNvPr id="7" name="Picture 6" descr="A logo on a black background&#10;&#10;Description automatically generated">
            <a:extLst>
              <a:ext uri="{FF2B5EF4-FFF2-40B4-BE49-F238E27FC236}">
                <a16:creationId xmlns:a16="http://schemas.microsoft.com/office/drawing/2014/main" id="{C586D1FC-C09A-8445-9ABC-6859847B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15" y="11912"/>
            <a:ext cx="3391558" cy="157882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9462965-212C-7548-BE2E-279B29297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27" y="2015541"/>
            <a:ext cx="11259946" cy="3977486"/>
          </a:xfrm>
        </p:spPr>
        <p:txBody>
          <a:bodyPr lIns="91440" rIns="91440" numCol="1" spcCol="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200" b="1" dirty="0"/>
              <a:t>Harry </a:t>
            </a:r>
            <a:r>
              <a:rPr lang="en-US" sz="7200" b="1" dirty="0" err="1"/>
              <a:t>Storey</a:t>
            </a:r>
            <a:endParaRPr lang="en-US" sz="7200" b="1" dirty="0"/>
          </a:p>
          <a:p>
            <a:pPr marL="0" indent="0" algn="ctr">
              <a:buNone/>
            </a:pPr>
            <a:r>
              <a:rPr lang="en-US" sz="3600" b="1" i="0" dirty="0">
                <a:effectLst/>
              </a:rPr>
              <a:t>State Emergency Response Chairman</a:t>
            </a:r>
          </a:p>
        </p:txBody>
      </p:sp>
    </p:spTree>
    <p:extLst>
      <p:ext uri="{BB962C8B-B14F-4D97-AF65-F5344CB8AC3E}">
        <p14:creationId xmlns:p14="http://schemas.microsoft.com/office/powerpoint/2010/main" val="505057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1429C-B2E2-B549-A3B9-671DF2DC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27" y="418108"/>
            <a:ext cx="7649266" cy="1033669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n-lt"/>
              </a:rPr>
              <a:t>Fourth Degree</a:t>
            </a:r>
          </a:p>
        </p:txBody>
      </p:sp>
      <p:pic>
        <p:nvPicPr>
          <p:cNvPr id="7" name="Picture 6" descr="A logo on a black background&#10;&#10;Description automatically generated">
            <a:extLst>
              <a:ext uri="{FF2B5EF4-FFF2-40B4-BE49-F238E27FC236}">
                <a16:creationId xmlns:a16="http://schemas.microsoft.com/office/drawing/2014/main" id="{C586D1FC-C09A-8445-9ABC-6859847B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15" y="11912"/>
            <a:ext cx="3391558" cy="157882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9462965-212C-7548-BE2E-279B29297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27" y="2015541"/>
            <a:ext cx="11259946" cy="3977486"/>
          </a:xfrm>
        </p:spPr>
        <p:txBody>
          <a:bodyPr lIns="91440" rIns="91440" numCol="1" spcCol="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800" b="1" dirty="0">
                <a:solidFill>
                  <a:schemeClr val="accent1"/>
                </a:solidFill>
              </a:rPr>
              <a:t>District Master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7200" b="1" dirty="0"/>
              <a:t>SK Ken </a:t>
            </a:r>
            <a:r>
              <a:rPr lang="en-US" sz="7200" b="1" dirty="0" err="1"/>
              <a:t>Franch</a:t>
            </a:r>
            <a:endParaRPr lang="en-US" sz="7200" b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/>
              <a:t>BJPL 3</a:t>
            </a:r>
            <a:r>
              <a:rPr lang="en-US" sz="3600" b="1" baseline="30000" dirty="0"/>
              <a:t>rd</a:t>
            </a:r>
            <a:r>
              <a:rPr lang="en-US" sz="3600" b="1" dirty="0"/>
              <a:t> Texas District</a:t>
            </a:r>
          </a:p>
        </p:txBody>
      </p:sp>
    </p:spTree>
    <p:extLst>
      <p:ext uri="{BB962C8B-B14F-4D97-AF65-F5344CB8AC3E}">
        <p14:creationId xmlns:p14="http://schemas.microsoft.com/office/powerpoint/2010/main" val="3729075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2A117E-FAFB-A942-8F2B-E8B5882104E8}"/>
              </a:ext>
            </a:extLst>
          </p:cNvPr>
          <p:cNvSpPr/>
          <p:nvPr/>
        </p:nvSpPr>
        <p:spPr>
          <a:xfrm>
            <a:off x="-3" y="1590741"/>
            <a:ext cx="12192003" cy="5267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1429C-B2E2-B549-A3B9-671DF2DC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27" y="288236"/>
            <a:ext cx="7649266" cy="1163542"/>
          </a:xfrm>
        </p:spPr>
        <p:txBody>
          <a:bodyPr>
            <a:normAutofit/>
          </a:bodyPr>
          <a:lstStyle/>
          <a:p>
            <a:r>
              <a:rPr lang="en-US" sz="3400" b="1" i="0" dirty="0">
                <a:solidFill>
                  <a:srgbClr val="FFFF00"/>
                </a:solidFill>
                <a:effectLst/>
                <a:latin typeface="+mn-lt"/>
              </a:rPr>
              <a:t>Bishop Joseph Patrick Lynch (BJPL) </a:t>
            </a:r>
            <a:br>
              <a:rPr lang="en-US" sz="3400" b="1" i="0" dirty="0">
                <a:solidFill>
                  <a:srgbClr val="FFFF00"/>
                </a:solidFill>
                <a:effectLst/>
                <a:latin typeface="+mn-lt"/>
              </a:rPr>
            </a:br>
            <a:r>
              <a:rPr lang="en-US" sz="3400" b="1" i="0" dirty="0">
                <a:solidFill>
                  <a:srgbClr val="FFFF00"/>
                </a:solidFill>
                <a:effectLst/>
                <a:latin typeface="+mn-lt"/>
              </a:rPr>
              <a:t>Third Texas District</a:t>
            </a:r>
            <a:endParaRPr lang="en-US" sz="3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6" descr="A logo on a black background&#10;&#10;Description automatically generated">
            <a:extLst>
              <a:ext uri="{FF2B5EF4-FFF2-40B4-BE49-F238E27FC236}">
                <a16:creationId xmlns:a16="http://schemas.microsoft.com/office/drawing/2014/main" id="{C586D1FC-C09A-8445-9ABC-6859847B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15" y="11912"/>
            <a:ext cx="3391558" cy="157882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9462965-212C-7548-BE2E-279B29297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27" y="2015540"/>
            <a:ext cx="11259946" cy="4554223"/>
          </a:xfrm>
        </p:spPr>
        <p:txBody>
          <a:bodyPr lIns="91440" rIns="91440" numCol="1" spcCol="0" anchor="ctr">
            <a:normAutofit fontScale="92500" lnSpcReduction="10000"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From July 1, 2023, through July 1, 2024 - the Third TX District has the most members (4,702) and the most assemblies (40) in the Our Lady of Guadalupe Province (</a:t>
            </a:r>
            <a:r>
              <a:rPr lang="en-US" b="1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</a:rPr>
              <a:t>OLoGP</a:t>
            </a:r>
            <a:r>
              <a:rPr lang="en-US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)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Added 231 new SKs in 2023 - 2024 (86%)…if only 37 more for 100%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Added 2 new Assemblies in 2023 - 2024:</a:t>
            </a: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Fray Juan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Zumarraga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Assembly 3970, Dallas, TX - first Spanish Assembly in the District</a:t>
            </a: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Rev.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Loyd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Morris Assembly 4001, Prosper, TX - officers were installed on 7/4/24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Assemblies:</a:t>
            </a: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Dallas – 15, Fort Worth – 14, Tyler - 11</a:t>
            </a:r>
          </a:p>
        </p:txBody>
      </p:sp>
    </p:spTree>
    <p:extLst>
      <p:ext uri="{BB962C8B-B14F-4D97-AF65-F5344CB8AC3E}">
        <p14:creationId xmlns:p14="http://schemas.microsoft.com/office/powerpoint/2010/main" val="24694806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1429C-B2E2-B549-A3B9-671DF2DC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27" y="288236"/>
            <a:ext cx="7649266" cy="1163542"/>
          </a:xfrm>
        </p:spPr>
        <p:txBody>
          <a:bodyPr>
            <a:normAutofit/>
          </a:bodyPr>
          <a:lstStyle/>
          <a:p>
            <a:r>
              <a:rPr lang="en-US" sz="3400" b="1" i="0" dirty="0">
                <a:solidFill>
                  <a:srgbClr val="FFFF00"/>
                </a:solidFill>
                <a:effectLst/>
                <a:latin typeface="+mn-lt"/>
              </a:rPr>
              <a:t>Bishop Joseph Patrick Lynch (BJPL) </a:t>
            </a:r>
            <a:br>
              <a:rPr lang="en-US" sz="3400" b="1" i="0" dirty="0">
                <a:solidFill>
                  <a:srgbClr val="FFFF00"/>
                </a:solidFill>
                <a:effectLst/>
                <a:latin typeface="+mn-lt"/>
              </a:rPr>
            </a:br>
            <a:r>
              <a:rPr lang="en-US" sz="3400" b="1" i="0" dirty="0">
                <a:solidFill>
                  <a:srgbClr val="FFFF00"/>
                </a:solidFill>
                <a:effectLst/>
                <a:latin typeface="+mn-lt"/>
              </a:rPr>
              <a:t>Third Texas District</a:t>
            </a:r>
            <a:endParaRPr lang="en-US" sz="3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6" descr="A logo on a black background&#10;&#10;Description automatically generated">
            <a:extLst>
              <a:ext uri="{FF2B5EF4-FFF2-40B4-BE49-F238E27FC236}">
                <a16:creationId xmlns:a16="http://schemas.microsoft.com/office/drawing/2014/main" id="{C586D1FC-C09A-8445-9ABC-6859847B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15" y="11912"/>
            <a:ext cx="3391558" cy="157882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9462965-212C-7548-BE2E-279B29297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27" y="2015540"/>
            <a:ext cx="11259946" cy="4554223"/>
          </a:xfrm>
        </p:spPr>
        <p:txBody>
          <a:bodyPr lIns="91440" rIns="91440" numCol="1" spcCol="0" anchor="ctr">
            <a:normAutofit fontScale="92500" lnSpcReduction="10000"/>
          </a:bodyPr>
          <a:lstStyle/>
          <a:p>
            <a:pPr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FF0000"/>
                </a:solidFill>
                <a:effectLst/>
              </a:rPr>
              <a:t>Fall Exemplification planning underway:</a:t>
            </a:r>
          </a:p>
          <a:p>
            <a:pPr marL="742950" lvl="1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FW Diocese - September 21 in Grapevine, TX (</a:t>
            </a:r>
            <a:r>
              <a:rPr lang="en-US" b="0" i="0" u="none" strike="noStrike" dirty="0" err="1">
                <a:solidFill>
                  <a:schemeClr val="accent1">
                    <a:lumMod val="75000"/>
                  </a:schemeClr>
                </a:solidFill>
                <a:effectLst/>
              </a:rPr>
              <a:t>StFoA</a:t>
            </a:r>
            <a:r>
              <a:rPr lang="en-US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)</a:t>
            </a:r>
          </a:p>
          <a:p>
            <a:pPr marL="742950" lvl="1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Dallas Diocese - October 12 in Dallas area…looking!!</a:t>
            </a:r>
          </a:p>
          <a:p>
            <a:pPr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Met with Fr. Vincent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Anyama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at Seminary…wanting 3 flag poles installed; donations from District Assemblies will pay for materials/installation</a:t>
            </a:r>
          </a:p>
          <a:p>
            <a:pPr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Catholic Bowl IV - September 14, 2024, at the Star in Frisco. CC request for first game. Proceeds will go to Cristo Rey Dallas and Ft. Worth. More info to follow.</a:t>
            </a:r>
          </a:p>
          <a:p>
            <a:pPr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District website: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3"/>
              </a:rPr>
              <a:t>kofcntxpatriotic.org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- has been updated with FN and CCC contact information. Remember website has bulletins from VA with info for our veterans.</a:t>
            </a:r>
          </a:p>
        </p:txBody>
      </p:sp>
    </p:spTree>
    <p:extLst>
      <p:ext uri="{BB962C8B-B14F-4D97-AF65-F5344CB8AC3E}">
        <p14:creationId xmlns:p14="http://schemas.microsoft.com/office/powerpoint/2010/main" val="3758396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1429C-B2E2-B549-A3B9-671DF2DC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27" y="288236"/>
            <a:ext cx="7649266" cy="1163542"/>
          </a:xfrm>
        </p:spPr>
        <p:txBody>
          <a:bodyPr>
            <a:normAutofit/>
          </a:bodyPr>
          <a:lstStyle/>
          <a:p>
            <a:r>
              <a:rPr lang="en-US" sz="3400" b="1" i="0" dirty="0">
                <a:solidFill>
                  <a:srgbClr val="FFFF00"/>
                </a:solidFill>
                <a:effectLst/>
                <a:latin typeface="+mn-lt"/>
              </a:rPr>
              <a:t>Bishop Joseph Patrick Lynch (BJPL) </a:t>
            </a:r>
            <a:br>
              <a:rPr lang="en-US" sz="3400" b="1" i="0" dirty="0">
                <a:solidFill>
                  <a:srgbClr val="FFFF00"/>
                </a:solidFill>
                <a:effectLst/>
                <a:latin typeface="+mn-lt"/>
              </a:rPr>
            </a:br>
            <a:r>
              <a:rPr lang="en-US" sz="3400" b="1" i="0" dirty="0">
                <a:solidFill>
                  <a:srgbClr val="FFFF00"/>
                </a:solidFill>
                <a:effectLst/>
                <a:latin typeface="+mn-lt"/>
              </a:rPr>
              <a:t>Third Texas District</a:t>
            </a:r>
            <a:endParaRPr lang="en-US" sz="3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6" descr="A logo on a black background&#10;&#10;Description automatically generated">
            <a:extLst>
              <a:ext uri="{FF2B5EF4-FFF2-40B4-BE49-F238E27FC236}">
                <a16:creationId xmlns:a16="http://schemas.microsoft.com/office/drawing/2014/main" id="{C586D1FC-C09A-8445-9ABC-6859847B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15" y="11912"/>
            <a:ext cx="3391558" cy="157882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9462965-212C-7548-BE2E-279B29297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27" y="2015540"/>
            <a:ext cx="11259946" cy="4554223"/>
          </a:xfrm>
        </p:spPr>
        <p:txBody>
          <a:bodyPr lIns="91440" rIns="91440" numCol="1" spcCol="0" anchor="ctr">
            <a:normAutofit fontScale="92500" lnSpcReduction="10000"/>
          </a:bodyPr>
          <a:lstStyle/>
          <a:p>
            <a:pPr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Changes from our Supreme Master (SM):</a:t>
            </a:r>
          </a:p>
          <a:p>
            <a:pPr marL="742950" lvl="1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Monthly newsletter - DM forwards to FNs; will try to add to website</a:t>
            </a:r>
          </a:p>
          <a:p>
            <a:pPr marL="742950" lvl="1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Name badges can be worn on right side of jacket…no in left pocket badges, pocket is sewn shut…</a:t>
            </a:r>
          </a:p>
          <a:p>
            <a:pPr marL="742950" lvl="1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New ceremony not until 125th anniversary of the 4th Degree on February 22, 2025</a:t>
            </a:r>
          </a:p>
          <a:p>
            <a:pPr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FF0000"/>
                </a:solidFill>
                <a:effectLst/>
              </a:rPr>
              <a:t>A new BJPL Third Texas District has been chosen…SK Kevin McGillis, PFN of Assembly 3553 in Allen, TX…effective September 1, 2024</a:t>
            </a:r>
          </a:p>
          <a:p>
            <a:pPr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My last 6 weeks as BJPL DM...</a:t>
            </a:r>
          </a:p>
          <a:p>
            <a:pPr marL="742950" lvl="1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Thank you all for your support over these past 4 years</a:t>
            </a:r>
          </a:p>
          <a:p>
            <a:pPr marL="742950" lvl="1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Especially thank you for your prayers this year!! </a:t>
            </a:r>
          </a:p>
        </p:txBody>
      </p:sp>
    </p:spTree>
    <p:extLst>
      <p:ext uri="{BB962C8B-B14F-4D97-AF65-F5344CB8AC3E}">
        <p14:creationId xmlns:p14="http://schemas.microsoft.com/office/powerpoint/2010/main" val="14736528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1429C-B2E2-B549-A3B9-671DF2DC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27" y="288236"/>
            <a:ext cx="7649266" cy="1163542"/>
          </a:xfrm>
        </p:spPr>
        <p:txBody>
          <a:bodyPr>
            <a:normAutofit/>
          </a:bodyPr>
          <a:lstStyle/>
          <a:p>
            <a:r>
              <a:rPr lang="en-US" sz="3400" b="1" i="0" dirty="0">
                <a:solidFill>
                  <a:srgbClr val="FFFF00"/>
                </a:solidFill>
                <a:effectLst/>
                <a:latin typeface="+mn-lt"/>
              </a:rPr>
              <a:t>Bishop Joseph Patrick Lynch (BJPL) </a:t>
            </a:r>
            <a:br>
              <a:rPr lang="en-US" sz="3400" b="1" i="0" dirty="0">
                <a:solidFill>
                  <a:srgbClr val="FFFF00"/>
                </a:solidFill>
                <a:effectLst/>
                <a:latin typeface="+mn-lt"/>
              </a:rPr>
            </a:br>
            <a:r>
              <a:rPr lang="en-US" sz="3400" b="1" i="0" dirty="0">
                <a:solidFill>
                  <a:srgbClr val="FFFF00"/>
                </a:solidFill>
                <a:effectLst/>
                <a:latin typeface="+mn-lt"/>
              </a:rPr>
              <a:t>Third Texas District</a:t>
            </a:r>
            <a:endParaRPr lang="en-US" sz="3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6" descr="A logo on a black background&#10;&#10;Description automatically generated">
            <a:extLst>
              <a:ext uri="{FF2B5EF4-FFF2-40B4-BE49-F238E27FC236}">
                <a16:creationId xmlns:a16="http://schemas.microsoft.com/office/drawing/2014/main" id="{C586D1FC-C09A-8445-9ABC-6859847B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15" y="11912"/>
            <a:ext cx="3391558" cy="157882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9462965-212C-7548-BE2E-279B29297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27" y="2015540"/>
            <a:ext cx="11259946" cy="4554223"/>
          </a:xfrm>
        </p:spPr>
        <p:txBody>
          <a:bodyPr lIns="91440" rIns="91440" numCol="1" spcCol="0" anchor="ctr">
            <a:normAutofit/>
          </a:bodyPr>
          <a:lstStyle/>
          <a:p>
            <a:pPr marL="0" indent="0" algn="ctr">
              <a:buNone/>
            </a:pPr>
            <a:r>
              <a:rPr lang="en-US" sz="7200" b="1" i="0" u="none" strike="noStrike" dirty="0">
                <a:effectLst/>
              </a:rPr>
              <a:t>The Fourth Degree…</a:t>
            </a:r>
          </a:p>
          <a:p>
            <a:pPr marL="0" indent="0" algn="ctr">
              <a:buNone/>
            </a:pPr>
            <a:r>
              <a:rPr lang="en-US" sz="60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Religiously Devoted,</a:t>
            </a:r>
          </a:p>
          <a:p>
            <a:pPr marL="0" indent="0" algn="ctr">
              <a:buNone/>
            </a:pPr>
            <a:r>
              <a:rPr lang="en-US" sz="6000" b="1" i="0" u="none" strike="noStrike" dirty="0">
                <a:solidFill>
                  <a:srgbClr val="FF0000"/>
                </a:solidFill>
                <a:effectLst/>
              </a:rPr>
              <a:t>Patriotically Proud!</a:t>
            </a:r>
          </a:p>
        </p:txBody>
      </p:sp>
    </p:spTree>
    <p:extLst>
      <p:ext uri="{BB962C8B-B14F-4D97-AF65-F5344CB8AC3E}">
        <p14:creationId xmlns:p14="http://schemas.microsoft.com/office/powerpoint/2010/main" val="3857167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1429C-B2E2-B549-A3B9-671DF2DC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27" y="418108"/>
            <a:ext cx="7649266" cy="1033669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+mn-lt"/>
              </a:rPr>
              <a:t>R S V P</a:t>
            </a:r>
          </a:p>
        </p:txBody>
      </p:sp>
      <p:pic>
        <p:nvPicPr>
          <p:cNvPr id="7" name="Picture 6" descr="A logo on a black background&#10;&#10;Description automatically generated">
            <a:extLst>
              <a:ext uri="{FF2B5EF4-FFF2-40B4-BE49-F238E27FC236}">
                <a16:creationId xmlns:a16="http://schemas.microsoft.com/office/drawing/2014/main" id="{C586D1FC-C09A-8445-9ABC-6859847B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15" y="11912"/>
            <a:ext cx="3391558" cy="157882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9462965-212C-7548-BE2E-279B29297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27" y="2015541"/>
            <a:ext cx="11259946" cy="3977486"/>
          </a:xfrm>
        </p:spPr>
        <p:txBody>
          <a:bodyPr lIns="91440" rIns="91440" numCol="1" spcCol="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200" b="1" dirty="0"/>
              <a:t>John Little</a:t>
            </a:r>
          </a:p>
          <a:p>
            <a:pPr marL="0" indent="0" algn="ctr">
              <a:buNone/>
            </a:pPr>
            <a:r>
              <a:rPr lang="en-US" sz="3600" b="1" i="0" dirty="0">
                <a:effectLst/>
              </a:rPr>
              <a:t>Refund Support Vocations Program Chairman</a:t>
            </a:r>
          </a:p>
        </p:txBody>
      </p:sp>
    </p:spTree>
    <p:extLst>
      <p:ext uri="{BB962C8B-B14F-4D97-AF65-F5344CB8AC3E}">
        <p14:creationId xmlns:p14="http://schemas.microsoft.com/office/powerpoint/2010/main" val="26030037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1429C-B2E2-B549-A3B9-671DF2DC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27" y="418108"/>
            <a:ext cx="7649266" cy="1033669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+mn-lt"/>
              </a:rPr>
              <a:t>R S V P</a:t>
            </a:r>
          </a:p>
        </p:txBody>
      </p:sp>
      <p:pic>
        <p:nvPicPr>
          <p:cNvPr id="7" name="Picture 6" descr="A logo on a black background&#10;&#10;Description automatically generated">
            <a:extLst>
              <a:ext uri="{FF2B5EF4-FFF2-40B4-BE49-F238E27FC236}">
                <a16:creationId xmlns:a16="http://schemas.microsoft.com/office/drawing/2014/main" id="{C586D1FC-C09A-8445-9ABC-6859847B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15" y="11912"/>
            <a:ext cx="3391558" cy="157882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9462965-212C-7548-BE2E-279B29297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27" y="2015540"/>
            <a:ext cx="11259946" cy="3977487"/>
          </a:xfrm>
        </p:spPr>
        <p:txBody>
          <a:bodyPr lIns="91440" rIns="91440" numCol="1" spc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4600" b="1" dirty="0">
                <a:solidFill>
                  <a:srgbClr val="FF0000"/>
                </a:solidFill>
                <a:effectLst/>
              </a:rPr>
              <a:t>R</a:t>
            </a:r>
            <a:r>
              <a:rPr lang="en-US" sz="4600" b="1" dirty="0">
                <a:effectLst/>
              </a:rPr>
              <a:t>EFUND </a:t>
            </a:r>
            <a:r>
              <a:rPr lang="en-US" sz="4600" b="1" dirty="0">
                <a:solidFill>
                  <a:srgbClr val="FF0000"/>
                </a:solidFill>
                <a:effectLst/>
              </a:rPr>
              <a:t>S</a:t>
            </a:r>
            <a:r>
              <a:rPr lang="en-US" sz="4600" b="1" dirty="0">
                <a:effectLst/>
              </a:rPr>
              <a:t>UPPORTED </a:t>
            </a:r>
            <a:r>
              <a:rPr lang="en-US" sz="4600" b="1" dirty="0">
                <a:solidFill>
                  <a:srgbClr val="FF0000"/>
                </a:solidFill>
                <a:effectLst/>
              </a:rPr>
              <a:t>V</a:t>
            </a:r>
            <a:r>
              <a:rPr lang="en-US" sz="4600" b="1" dirty="0">
                <a:effectLst/>
              </a:rPr>
              <a:t>OCATIONS </a:t>
            </a:r>
            <a:r>
              <a:rPr lang="en-US" sz="4600" b="1" dirty="0">
                <a:solidFill>
                  <a:srgbClr val="FF0000"/>
                </a:solidFill>
                <a:effectLst/>
              </a:rPr>
              <a:t>P</a:t>
            </a:r>
            <a:r>
              <a:rPr lang="en-US" sz="4600" b="1" dirty="0">
                <a:effectLst/>
              </a:rPr>
              <a:t>ROGRAM</a:t>
            </a:r>
          </a:p>
          <a:p>
            <a:pPr marL="0" indent="0" algn="ctr">
              <a:buNone/>
            </a:pPr>
            <a:endParaRPr lang="en-US" sz="4000" b="1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indent="0" algn="ctr">
              <a:buNone/>
            </a:pPr>
            <a:r>
              <a:rPr lang="en-US" sz="4800" b="1" dirty="0">
                <a:effectLst/>
              </a:rPr>
              <a:t>Councils, Assemblies and Squire Circles “adopt” or “sponsor” one or more seminarians and provide financial assistance and moral support. </a:t>
            </a:r>
          </a:p>
        </p:txBody>
      </p:sp>
    </p:spTree>
    <p:extLst>
      <p:ext uri="{BB962C8B-B14F-4D97-AF65-F5344CB8AC3E}">
        <p14:creationId xmlns:p14="http://schemas.microsoft.com/office/powerpoint/2010/main" val="1050945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1429C-B2E2-B549-A3B9-671DF2DC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27" y="418108"/>
            <a:ext cx="7649266" cy="1033669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n-lt"/>
              </a:rPr>
              <a:t>Pledge of Allegiance</a:t>
            </a:r>
          </a:p>
        </p:txBody>
      </p:sp>
      <p:pic>
        <p:nvPicPr>
          <p:cNvPr id="7" name="Picture 6" descr="A logo on a black background&#10;&#10;Description automatically generated">
            <a:extLst>
              <a:ext uri="{FF2B5EF4-FFF2-40B4-BE49-F238E27FC236}">
                <a16:creationId xmlns:a16="http://schemas.microsoft.com/office/drawing/2014/main" id="{C586D1FC-C09A-8445-9ABC-6859847B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15" y="11912"/>
            <a:ext cx="3391558" cy="157882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9462965-212C-7548-BE2E-279B29297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27" y="2015541"/>
            <a:ext cx="11259946" cy="3977486"/>
          </a:xfrm>
        </p:spPr>
        <p:txBody>
          <a:bodyPr lIns="91440" rIns="91440" numCol="1" spcCol="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800" b="1" dirty="0"/>
              <a:t>District Master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7200" b="1" dirty="0"/>
              <a:t>SK Ken </a:t>
            </a:r>
            <a:r>
              <a:rPr lang="en-US" sz="7200" b="1" dirty="0" err="1"/>
              <a:t>Franch</a:t>
            </a:r>
            <a:endParaRPr lang="en-US" sz="7200" b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/>
              <a:t>BJPL 3</a:t>
            </a:r>
            <a:r>
              <a:rPr lang="en-US" sz="3600" b="1" baseline="30000" dirty="0"/>
              <a:t>rd</a:t>
            </a:r>
            <a:r>
              <a:rPr lang="en-US" sz="3600" b="1" dirty="0"/>
              <a:t> Texas District</a:t>
            </a:r>
          </a:p>
        </p:txBody>
      </p:sp>
    </p:spTree>
    <p:extLst>
      <p:ext uri="{BB962C8B-B14F-4D97-AF65-F5344CB8AC3E}">
        <p14:creationId xmlns:p14="http://schemas.microsoft.com/office/powerpoint/2010/main" val="9785722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1429C-B2E2-B549-A3B9-671DF2DC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27" y="418108"/>
            <a:ext cx="7649266" cy="1033669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+mn-lt"/>
              </a:rPr>
              <a:t>R S V P</a:t>
            </a:r>
          </a:p>
        </p:txBody>
      </p:sp>
      <p:pic>
        <p:nvPicPr>
          <p:cNvPr id="7" name="Picture 6" descr="A logo on a black background&#10;&#10;Description automatically generated">
            <a:extLst>
              <a:ext uri="{FF2B5EF4-FFF2-40B4-BE49-F238E27FC236}">
                <a16:creationId xmlns:a16="http://schemas.microsoft.com/office/drawing/2014/main" id="{C586D1FC-C09A-8445-9ABC-6859847B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15" y="11912"/>
            <a:ext cx="3391558" cy="157882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9462965-212C-7548-BE2E-279B29297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27" y="2015540"/>
            <a:ext cx="11259946" cy="4533541"/>
          </a:xfrm>
        </p:spPr>
        <p:txBody>
          <a:bodyPr lIns="91440" rIns="91440" numCol="1" spcCol="0" anchor="t">
            <a:normAutofit lnSpcReduction="10000"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</a:rPr>
              <a:t>This program is critical to the development of future priests. </a:t>
            </a:r>
          </a:p>
          <a:p>
            <a:r>
              <a:rPr lang="en-US" sz="4000" dirty="0">
                <a:effectLst/>
              </a:rPr>
              <a:t>Many seminarians do not come from wealthy families; quite the opposite. They don’t have family money to support them, and financial burdens can often drive them away from their vocation. </a:t>
            </a:r>
          </a:p>
          <a:p>
            <a:r>
              <a:rPr lang="en-US" sz="4000" dirty="0">
                <a:effectLst/>
              </a:rPr>
              <a:t>These donations make it possible for these men to focus upon their formation as future priests.</a:t>
            </a:r>
          </a:p>
        </p:txBody>
      </p:sp>
    </p:spTree>
    <p:extLst>
      <p:ext uri="{BB962C8B-B14F-4D97-AF65-F5344CB8AC3E}">
        <p14:creationId xmlns:p14="http://schemas.microsoft.com/office/powerpoint/2010/main" val="6354761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1429C-B2E2-B549-A3B9-671DF2DC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27" y="418108"/>
            <a:ext cx="7649266" cy="1033669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+mn-lt"/>
              </a:rPr>
              <a:t>R S V P</a:t>
            </a:r>
          </a:p>
        </p:txBody>
      </p:sp>
      <p:pic>
        <p:nvPicPr>
          <p:cNvPr id="7" name="Picture 6" descr="A logo on a black background&#10;&#10;Description automatically generated">
            <a:extLst>
              <a:ext uri="{FF2B5EF4-FFF2-40B4-BE49-F238E27FC236}">
                <a16:creationId xmlns:a16="http://schemas.microsoft.com/office/drawing/2014/main" id="{C586D1FC-C09A-8445-9ABC-6859847B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15" y="11912"/>
            <a:ext cx="3391558" cy="157882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9462965-212C-7548-BE2E-279B29297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27" y="1767017"/>
            <a:ext cx="11259946" cy="4955060"/>
          </a:xfrm>
        </p:spPr>
        <p:txBody>
          <a:bodyPr lIns="91440" rIns="91440" numCol="1" spcCol="0" anchor="t"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  <a:effectLst/>
              </a:rPr>
              <a:t>How it works</a:t>
            </a:r>
          </a:p>
          <a:p>
            <a:r>
              <a:rPr lang="en-US" sz="3600" dirty="0">
                <a:effectLst/>
              </a:rPr>
              <a:t>Councils and Assemblies write checks, payable to their adopted seminarians </a:t>
            </a:r>
            <a:r>
              <a:rPr lang="en-US" sz="3600" b="1" dirty="0">
                <a:effectLst/>
              </a:rPr>
              <a:t>($500 per sponsorship)</a:t>
            </a:r>
            <a:r>
              <a:rPr lang="en-US" sz="3600" dirty="0">
                <a:effectLst/>
              </a:rPr>
              <a:t>. Squire Circles can write checks in $100 increments. </a:t>
            </a:r>
          </a:p>
          <a:p>
            <a:r>
              <a:rPr lang="en-US" sz="3600" dirty="0">
                <a:effectLst/>
              </a:rPr>
              <a:t>All must complete and file Form 2863 with Supreme. </a:t>
            </a:r>
          </a:p>
          <a:p>
            <a:r>
              <a:rPr lang="en-US" sz="3600" dirty="0">
                <a:effectLst/>
              </a:rPr>
              <a:t>Councils and Assemblies receive a </a:t>
            </a:r>
            <a:r>
              <a:rPr lang="en-US" sz="3600" b="1" dirty="0">
                <a:effectLst/>
              </a:rPr>
              <a:t>$100 refund </a:t>
            </a:r>
            <a:r>
              <a:rPr lang="en-US" sz="3600" dirty="0">
                <a:effectLst/>
              </a:rPr>
              <a:t>for each $500 donated. </a:t>
            </a:r>
          </a:p>
          <a:p>
            <a:r>
              <a:rPr lang="en-US" sz="3600" dirty="0">
                <a:effectLst/>
              </a:rPr>
              <a:t>Circles receive a $20 refund for each $100 donated</a:t>
            </a:r>
            <a:r>
              <a:rPr lang="en-US" sz="3600" b="1" dirty="0">
                <a:effectLst/>
              </a:rPr>
              <a:t>.</a:t>
            </a:r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57229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1429C-B2E2-B549-A3B9-671DF2DC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27" y="418108"/>
            <a:ext cx="7649266" cy="1033669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+mn-lt"/>
              </a:rPr>
              <a:t>Committee of 1000</a:t>
            </a:r>
          </a:p>
        </p:txBody>
      </p:sp>
      <p:pic>
        <p:nvPicPr>
          <p:cNvPr id="7" name="Picture 6" descr="A logo on a black background&#10;&#10;Description automatically generated">
            <a:extLst>
              <a:ext uri="{FF2B5EF4-FFF2-40B4-BE49-F238E27FC236}">
                <a16:creationId xmlns:a16="http://schemas.microsoft.com/office/drawing/2014/main" id="{C586D1FC-C09A-8445-9ABC-6859847B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15" y="11912"/>
            <a:ext cx="3391558" cy="157882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9462965-212C-7548-BE2E-279B29297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27" y="2015541"/>
            <a:ext cx="11259946" cy="3977486"/>
          </a:xfrm>
        </p:spPr>
        <p:txBody>
          <a:bodyPr lIns="91440" rIns="91440" numCol="1" spcCol="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200" b="1" dirty="0"/>
              <a:t>Michael Greene</a:t>
            </a:r>
          </a:p>
          <a:p>
            <a:pPr marL="0" indent="0" algn="ctr">
              <a:buNone/>
            </a:pPr>
            <a:r>
              <a:rPr lang="en-US" sz="3600" b="1" i="0" dirty="0">
                <a:effectLst/>
              </a:rPr>
              <a:t>Program Chairman</a:t>
            </a:r>
          </a:p>
        </p:txBody>
      </p:sp>
    </p:spTree>
    <p:extLst>
      <p:ext uri="{BB962C8B-B14F-4D97-AF65-F5344CB8AC3E}">
        <p14:creationId xmlns:p14="http://schemas.microsoft.com/office/powerpoint/2010/main" val="10324042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1429C-B2E2-B549-A3B9-671DF2DC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27" y="418108"/>
            <a:ext cx="7649266" cy="1033669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+mn-lt"/>
              </a:rPr>
              <a:t>Committee of 1000</a:t>
            </a:r>
          </a:p>
        </p:txBody>
      </p:sp>
      <p:pic>
        <p:nvPicPr>
          <p:cNvPr id="7" name="Picture 6" descr="A logo on a black background&#10;&#10;Description automatically generated">
            <a:extLst>
              <a:ext uri="{FF2B5EF4-FFF2-40B4-BE49-F238E27FC236}">
                <a16:creationId xmlns:a16="http://schemas.microsoft.com/office/drawing/2014/main" id="{C586D1FC-C09A-8445-9ABC-6859847B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15" y="11912"/>
            <a:ext cx="3391558" cy="157882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9462965-212C-7548-BE2E-279B29297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27" y="2015540"/>
            <a:ext cx="11259946" cy="4424351"/>
          </a:xfrm>
        </p:spPr>
        <p:txBody>
          <a:bodyPr lIns="91440" rIns="91440" numCol="1" spcCol="0" anchor="t">
            <a:normAutofit/>
          </a:bodyPr>
          <a:lstStyle/>
          <a:p>
            <a:r>
              <a:rPr lang="en-US" sz="3200" dirty="0">
                <a:effectLst/>
              </a:rPr>
              <a:t>This is a project of the DDC. Membership contributions are presented on behalf of the Committee members to the </a:t>
            </a:r>
            <a:r>
              <a:rPr lang="en-US" sz="3200" b="1" dirty="0">
                <a:effectLst/>
              </a:rPr>
              <a:t>Office of Vocations of the Dallas Diocese</a:t>
            </a:r>
            <a:r>
              <a:rPr lang="en-US" sz="3200" dirty="0">
                <a:effectLst/>
              </a:rPr>
              <a:t>. 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</a:rPr>
              <a:t>These contributions are used as a discretionary fund by the Director of Seminarians to provide financial assistance to seminarians.</a:t>
            </a:r>
          </a:p>
          <a:p>
            <a:r>
              <a:rPr lang="en-US" sz="3200" b="1" dirty="0">
                <a:effectLst/>
              </a:rPr>
              <a:t>A symbolic ”Praying Hands" PIN identifies members of the Committee of 1000. The color of the pin is changed each year to reflect the new drive.</a:t>
            </a:r>
          </a:p>
          <a:p>
            <a:endParaRPr lang="en-US" sz="3200" b="1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46635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1429C-B2E2-B549-A3B9-671DF2DC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27" y="418108"/>
            <a:ext cx="7649266" cy="1033669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+mn-lt"/>
              </a:rPr>
              <a:t>Committee of 1000</a:t>
            </a:r>
          </a:p>
        </p:txBody>
      </p:sp>
      <p:pic>
        <p:nvPicPr>
          <p:cNvPr id="7" name="Picture 6" descr="A logo on a black background&#10;&#10;Description automatically generated">
            <a:extLst>
              <a:ext uri="{FF2B5EF4-FFF2-40B4-BE49-F238E27FC236}">
                <a16:creationId xmlns:a16="http://schemas.microsoft.com/office/drawing/2014/main" id="{C586D1FC-C09A-8445-9ABC-6859847B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15" y="11912"/>
            <a:ext cx="3391558" cy="157882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9462965-212C-7548-BE2E-279B29297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27" y="2015540"/>
            <a:ext cx="11259946" cy="4424351"/>
          </a:xfrm>
        </p:spPr>
        <p:txBody>
          <a:bodyPr lIns="91440" rIns="91440" numCol="1" spcCol="0" anchor="t">
            <a:normAutofit/>
          </a:bodyPr>
          <a:lstStyle/>
          <a:p>
            <a:r>
              <a:rPr lang="en-US" sz="3200" dirty="0">
                <a:effectLst/>
              </a:rPr>
              <a:t>Seminarians come from all walks of life and their needs vary from simple things like money for books, tuition, emergency trips home, or required physicals. </a:t>
            </a: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</a:rPr>
              <a:t>In the past funds have also been used to purchase a suit for a seminarian who was to begin his parish work.</a:t>
            </a:r>
          </a:p>
          <a:p>
            <a:r>
              <a:rPr lang="en-US" sz="3200" b="1" dirty="0">
                <a:effectLst/>
              </a:rPr>
              <a:t>The Committee accepts $10.00 contributions (per pin) annually from individual Knights as well as their</a:t>
            </a:r>
            <a:r>
              <a:rPr lang="en-US" sz="3200" b="1" dirty="0"/>
              <a:t> </a:t>
            </a:r>
            <a:r>
              <a:rPr lang="en-US" sz="3200" b="1" dirty="0">
                <a:effectLst/>
              </a:rPr>
              <a:t>spouses, associates, and friends in the Dallas Diocese. </a:t>
            </a:r>
            <a:r>
              <a:rPr lang="en-US" sz="3200" dirty="0">
                <a:effectLst/>
              </a:rPr>
              <a:t>The only common denominator is their</a:t>
            </a:r>
            <a:r>
              <a:rPr lang="en-US" sz="3200" dirty="0"/>
              <a:t> </a:t>
            </a:r>
            <a:r>
              <a:rPr lang="en-US" sz="3200" dirty="0">
                <a:effectLst/>
              </a:rPr>
              <a:t>desire to support our seminarians.</a:t>
            </a:r>
          </a:p>
        </p:txBody>
      </p:sp>
    </p:spTree>
    <p:extLst>
      <p:ext uri="{BB962C8B-B14F-4D97-AF65-F5344CB8AC3E}">
        <p14:creationId xmlns:p14="http://schemas.microsoft.com/office/powerpoint/2010/main" val="27419516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1429C-B2E2-B549-A3B9-671DF2DC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27" y="418108"/>
            <a:ext cx="7649266" cy="1033669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+mn-lt"/>
              </a:rPr>
              <a:t>Membership</a:t>
            </a:r>
          </a:p>
        </p:txBody>
      </p:sp>
      <p:pic>
        <p:nvPicPr>
          <p:cNvPr id="7" name="Picture 6" descr="A logo on a black background&#10;&#10;Description automatically generated">
            <a:extLst>
              <a:ext uri="{FF2B5EF4-FFF2-40B4-BE49-F238E27FC236}">
                <a16:creationId xmlns:a16="http://schemas.microsoft.com/office/drawing/2014/main" id="{C586D1FC-C09A-8445-9ABC-6859847B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15" y="11912"/>
            <a:ext cx="3391558" cy="157882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9462965-212C-7548-BE2E-279B29297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27" y="2015541"/>
            <a:ext cx="11259946" cy="3977486"/>
          </a:xfrm>
        </p:spPr>
        <p:txBody>
          <a:bodyPr lIns="91440" rIns="91440" numCol="1" spcCol="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200" b="1" dirty="0"/>
              <a:t>Reed Fontenot</a:t>
            </a:r>
          </a:p>
          <a:p>
            <a:pPr marL="0" indent="0" algn="ctr">
              <a:buNone/>
            </a:pPr>
            <a:r>
              <a:rPr lang="en-US" sz="3600" b="1" i="0" dirty="0">
                <a:effectLst/>
              </a:rPr>
              <a:t>Texas State WARDEN</a:t>
            </a:r>
          </a:p>
        </p:txBody>
      </p:sp>
    </p:spTree>
    <p:extLst>
      <p:ext uri="{BB962C8B-B14F-4D97-AF65-F5344CB8AC3E}">
        <p14:creationId xmlns:p14="http://schemas.microsoft.com/office/powerpoint/2010/main" val="11102446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1429C-B2E2-B549-A3B9-671DF2DC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37" y="331134"/>
            <a:ext cx="7868158" cy="1033669"/>
          </a:xfrm>
        </p:spPr>
        <p:txBody>
          <a:bodyPr>
            <a:normAutofit/>
          </a:bodyPr>
          <a:lstStyle/>
          <a:p>
            <a:r>
              <a:rPr lang="en-US" sz="5200" b="1" dirty="0">
                <a:solidFill>
                  <a:schemeClr val="bg1"/>
                </a:solidFill>
                <a:latin typeface="+mn-lt"/>
              </a:rPr>
              <a:t>Safe Environment Program</a:t>
            </a:r>
          </a:p>
        </p:txBody>
      </p:sp>
      <p:pic>
        <p:nvPicPr>
          <p:cNvPr id="7" name="Picture 6" descr="A logo on a black background&#10;&#10;Description automatically generated">
            <a:extLst>
              <a:ext uri="{FF2B5EF4-FFF2-40B4-BE49-F238E27FC236}">
                <a16:creationId xmlns:a16="http://schemas.microsoft.com/office/drawing/2014/main" id="{C586D1FC-C09A-8445-9ABC-6859847B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15" y="11912"/>
            <a:ext cx="3391558" cy="157882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9462965-212C-7548-BE2E-279B29297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27" y="2015541"/>
            <a:ext cx="11259946" cy="4274048"/>
          </a:xfrm>
        </p:spPr>
        <p:txBody>
          <a:bodyPr lIns="91440" rIns="91440" numCol="1" spcCol="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</a:rPr>
              <a:t>Mike Courtney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Dallas Diocesan Deputy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</a:rPr>
              <a:t>Mike Hemphill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Dallas Diocesan Safety Director</a:t>
            </a:r>
          </a:p>
        </p:txBody>
      </p:sp>
    </p:spTree>
    <p:extLst>
      <p:ext uri="{BB962C8B-B14F-4D97-AF65-F5344CB8AC3E}">
        <p14:creationId xmlns:p14="http://schemas.microsoft.com/office/powerpoint/2010/main" val="31868548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1429C-B2E2-B549-A3B9-671DF2DC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27" y="418108"/>
            <a:ext cx="7649266" cy="1033669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+mn-lt"/>
              </a:rPr>
              <a:t>Wrap Up</a:t>
            </a:r>
          </a:p>
        </p:txBody>
      </p:sp>
      <p:pic>
        <p:nvPicPr>
          <p:cNvPr id="7" name="Picture 6" descr="A logo on a black background&#10;&#10;Description automatically generated">
            <a:extLst>
              <a:ext uri="{FF2B5EF4-FFF2-40B4-BE49-F238E27FC236}">
                <a16:creationId xmlns:a16="http://schemas.microsoft.com/office/drawing/2014/main" id="{C586D1FC-C09A-8445-9ABC-6859847B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15" y="11912"/>
            <a:ext cx="3391558" cy="157882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9462965-212C-7548-BE2E-279B29297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27" y="2015541"/>
            <a:ext cx="11259946" cy="3977486"/>
          </a:xfrm>
        </p:spPr>
        <p:txBody>
          <a:bodyPr lIns="91440" rIns="91440" numCol="1" spcCol="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200" b="1" dirty="0"/>
              <a:t>Mike Courtney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/>
              <a:t>Dallas Diocesan Deputy</a:t>
            </a:r>
          </a:p>
        </p:txBody>
      </p:sp>
    </p:spTree>
    <p:extLst>
      <p:ext uri="{BB962C8B-B14F-4D97-AF65-F5344CB8AC3E}">
        <p14:creationId xmlns:p14="http://schemas.microsoft.com/office/powerpoint/2010/main" val="32406477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1429C-B2E2-B549-A3B9-671DF2DC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27" y="418108"/>
            <a:ext cx="7649266" cy="1033669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n-lt"/>
              </a:rPr>
              <a:t>Closing Prayer</a:t>
            </a:r>
          </a:p>
        </p:txBody>
      </p:sp>
      <p:pic>
        <p:nvPicPr>
          <p:cNvPr id="7" name="Picture 6" descr="A logo on a black background&#10;&#10;Description automatically generated">
            <a:extLst>
              <a:ext uri="{FF2B5EF4-FFF2-40B4-BE49-F238E27FC236}">
                <a16:creationId xmlns:a16="http://schemas.microsoft.com/office/drawing/2014/main" id="{C586D1FC-C09A-8445-9ABC-6859847B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15" y="11912"/>
            <a:ext cx="3391558" cy="157882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9462965-212C-7548-BE2E-279B29297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27" y="2015541"/>
            <a:ext cx="11259946" cy="3977486"/>
          </a:xfrm>
        </p:spPr>
        <p:txBody>
          <a:bodyPr lIns="91440" rIns="91440" numCol="1" spcCol="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200" b="1" dirty="0"/>
              <a:t>Fr Joseph </a:t>
            </a:r>
            <a:r>
              <a:rPr lang="en-US" sz="7200" b="1" dirty="0" err="1"/>
              <a:t>Mehan</a:t>
            </a:r>
            <a:endParaRPr lang="en-US" sz="7200" b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/>
              <a:t>DDC Chaplain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/>
              <a:t>Pastor, St. Michael the Archangel - Garland</a:t>
            </a:r>
          </a:p>
        </p:txBody>
      </p:sp>
    </p:spTree>
    <p:extLst>
      <p:ext uri="{BB962C8B-B14F-4D97-AF65-F5344CB8AC3E}">
        <p14:creationId xmlns:p14="http://schemas.microsoft.com/office/powerpoint/2010/main" val="6207304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1429C-B2E2-B549-A3B9-671DF2DC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27" y="418108"/>
            <a:ext cx="7649266" cy="1033669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n-lt"/>
              </a:rPr>
              <a:t>FRATERNITY</a:t>
            </a:r>
          </a:p>
        </p:txBody>
      </p:sp>
      <p:pic>
        <p:nvPicPr>
          <p:cNvPr id="7" name="Picture 6" descr="A logo on a black background&#10;&#10;Description automatically generated">
            <a:extLst>
              <a:ext uri="{FF2B5EF4-FFF2-40B4-BE49-F238E27FC236}">
                <a16:creationId xmlns:a16="http://schemas.microsoft.com/office/drawing/2014/main" id="{C586D1FC-C09A-8445-9ABC-6859847B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15" y="11912"/>
            <a:ext cx="3391558" cy="157882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9462965-212C-7548-BE2E-279B29297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27" y="2015541"/>
            <a:ext cx="11259946" cy="3977486"/>
          </a:xfrm>
        </p:spPr>
        <p:txBody>
          <a:bodyPr lIns="91440" rIns="91440" numCol="1" spcCol="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9600" b="1" dirty="0">
                <a:solidFill>
                  <a:schemeClr val="accent1">
                    <a:lumMod val="75000"/>
                  </a:schemeClr>
                </a:solidFill>
              </a:rPr>
              <a:t>LUNCH TIME!</a:t>
            </a:r>
          </a:p>
        </p:txBody>
      </p:sp>
    </p:spTree>
    <p:extLst>
      <p:ext uri="{BB962C8B-B14F-4D97-AF65-F5344CB8AC3E}">
        <p14:creationId xmlns:p14="http://schemas.microsoft.com/office/powerpoint/2010/main" val="235408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1429C-B2E2-B549-A3B9-671DF2DC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27" y="418108"/>
            <a:ext cx="7649266" cy="1033669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n-lt"/>
              </a:rPr>
              <a:t>WELCOME</a:t>
            </a:r>
          </a:p>
        </p:txBody>
      </p:sp>
      <p:pic>
        <p:nvPicPr>
          <p:cNvPr id="7" name="Picture 6" descr="A logo on a black background&#10;&#10;Description automatically generated">
            <a:extLst>
              <a:ext uri="{FF2B5EF4-FFF2-40B4-BE49-F238E27FC236}">
                <a16:creationId xmlns:a16="http://schemas.microsoft.com/office/drawing/2014/main" id="{C586D1FC-C09A-8445-9ABC-6859847B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15" y="11912"/>
            <a:ext cx="3391558" cy="157882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9462965-212C-7548-BE2E-279B29297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27" y="2015541"/>
            <a:ext cx="11259946" cy="3977486"/>
          </a:xfrm>
        </p:spPr>
        <p:txBody>
          <a:bodyPr lIns="91440" rIns="91440" numCol="1" spcCol="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200" b="1" dirty="0"/>
              <a:t>Mike Courtney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/>
              <a:t>Dallas Diocesan Deputy</a:t>
            </a:r>
          </a:p>
        </p:txBody>
      </p:sp>
    </p:spTree>
    <p:extLst>
      <p:ext uri="{BB962C8B-B14F-4D97-AF65-F5344CB8AC3E}">
        <p14:creationId xmlns:p14="http://schemas.microsoft.com/office/powerpoint/2010/main" val="40140967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 descr="A city skyline with trees and a road&#10;&#10;Description automatically generated">
            <a:extLst>
              <a:ext uri="{FF2B5EF4-FFF2-40B4-BE49-F238E27FC236}">
                <a16:creationId xmlns:a16="http://schemas.microsoft.com/office/drawing/2014/main" id="{A9933C85-0653-FD48-A92C-2344C6633B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5" r="5185"/>
          <a:stretch/>
        </p:blipFill>
        <p:spPr>
          <a:xfrm>
            <a:off x="0" y="-23121"/>
            <a:ext cx="12252960" cy="4374558"/>
          </a:xfrm>
          <a:prstGeom prst="rect">
            <a:avLst/>
          </a:prstGeom>
        </p:spPr>
      </p:pic>
      <p:pic>
        <p:nvPicPr>
          <p:cNvPr id="6" name="Picture 5" descr="A logo with blue text&#10;&#10;Description automatically generated">
            <a:extLst>
              <a:ext uri="{FF2B5EF4-FFF2-40B4-BE49-F238E27FC236}">
                <a16:creationId xmlns:a16="http://schemas.microsoft.com/office/drawing/2014/main" id="{902D3769-FD61-F141-B3A2-38F859BA4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237" y="4635483"/>
            <a:ext cx="4069290" cy="189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4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1429C-B2E2-B549-A3B9-671DF2DC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27" y="418108"/>
            <a:ext cx="7649266" cy="1033669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n-lt"/>
              </a:rPr>
              <a:t>Chaplain’s Message</a:t>
            </a:r>
          </a:p>
        </p:txBody>
      </p:sp>
      <p:pic>
        <p:nvPicPr>
          <p:cNvPr id="7" name="Picture 6" descr="A logo on a black background&#10;&#10;Description automatically generated">
            <a:extLst>
              <a:ext uri="{FF2B5EF4-FFF2-40B4-BE49-F238E27FC236}">
                <a16:creationId xmlns:a16="http://schemas.microsoft.com/office/drawing/2014/main" id="{C586D1FC-C09A-8445-9ABC-6859847B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15" y="11912"/>
            <a:ext cx="3391558" cy="157882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9462965-212C-7548-BE2E-279B29297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27" y="2015541"/>
            <a:ext cx="11259946" cy="3977486"/>
          </a:xfrm>
        </p:spPr>
        <p:txBody>
          <a:bodyPr lIns="91440" rIns="91440" numCol="1" spcCol="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200" b="1" dirty="0"/>
              <a:t>Fr. Joseph </a:t>
            </a:r>
            <a:r>
              <a:rPr lang="en-US" sz="7200" b="1" dirty="0" err="1"/>
              <a:t>Mehan</a:t>
            </a:r>
            <a:endParaRPr lang="en-US" sz="7200" b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/>
              <a:t>DDC Chaplain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/>
              <a:t>Pastor, St. Michael the Archangel - Garland</a:t>
            </a:r>
          </a:p>
        </p:txBody>
      </p:sp>
    </p:spTree>
    <p:extLst>
      <p:ext uri="{BB962C8B-B14F-4D97-AF65-F5344CB8AC3E}">
        <p14:creationId xmlns:p14="http://schemas.microsoft.com/office/powerpoint/2010/main" val="583656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1429C-B2E2-B549-A3B9-671DF2DC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27" y="418108"/>
            <a:ext cx="7649266" cy="1033669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n-lt"/>
              </a:rPr>
              <a:t>Texas State Council</a:t>
            </a:r>
          </a:p>
        </p:txBody>
      </p:sp>
      <p:pic>
        <p:nvPicPr>
          <p:cNvPr id="7" name="Picture 6" descr="A logo on a black background&#10;&#10;Description automatically generated">
            <a:extLst>
              <a:ext uri="{FF2B5EF4-FFF2-40B4-BE49-F238E27FC236}">
                <a16:creationId xmlns:a16="http://schemas.microsoft.com/office/drawing/2014/main" id="{C586D1FC-C09A-8445-9ABC-6859847B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15" y="11912"/>
            <a:ext cx="3391558" cy="157882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9462965-212C-7548-BE2E-279B29297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27" y="2015541"/>
            <a:ext cx="11259946" cy="3977486"/>
          </a:xfrm>
        </p:spPr>
        <p:txBody>
          <a:bodyPr lIns="91440" rIns="91440" numCol="1" spcCol="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200" b="1" dirty="0"/>
              <a:t>Bill Tillotson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/>
              <a:t>Membership Director – Texas State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625168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1429C-B2E2-B549-A3B9-671DF2DC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05" y="418108"/>
            <a:ext cx="7831088" cy="103366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Dallas Diocesan Organizational Meeting</a:t>
            </a:r>
          </a:p>
        </p:txBody>
      </p:sp>
      <p:pic>
        <p:nvPicPr>
          <p:cNvPr id="7" name="Picture 6" descr="A logo on a black background&#10;&#10;Description automatically generated">
            <a:extLst>
              <a:ext uri="{FF2B5EF4-FFF2-40B4-BE49-F238E27FC236}">
                <a16:creationId xmlns:a16="http://schemas.microsoft.com/office/drawing/2014/main" id="{C586D1FC-C09A-8445-9ABC-6859847B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15" y="11912"/>
            <a:ext cx="3391558" cy="15788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F15C683-6EC9-B743-AFB3-9770F2DEA6B8}"/>
              </a:ext>
            </a:extLst>
          </p:cNvPr>
          <p:cNvSpPr/>
          <p:nvPr/>
        </p:nvSpPr>
        <p:spPr>
          <a:xfrm>
            <a:off x="-3" y="1590741"/>
            <a:ext cx="12191999" cy="5267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9462965-212C-7548-BE2E-279B29297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27" y="2015541"/>
            <a:ext cx="11259946" cy="3977486"/>
          </a:xfrm>
        </p:spPr>
        <p:txBody>
          <a:bodyPr lIns="91440" rIns="91440" numCol="1" spcCol="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200" b="1" dirty="0">
                <a:solidFill>
                  <a:schemeClr val="bg1"/>
                </a:solidFill>
              </a:rPr>
              <a:t>BREAK TIME!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FFFF00"/>
                </a:solidFill>
              </a:rPr>
              <a:t>10:00 minutes</a:t>
            </a:r>
          </a:p>
        </p:txBody>
      </p:sp>
    </p:spTree>
    <p:extLst>
      <p:ext uri="{BB962C8B-B14F-4D97-AF65-F5344CB8AC3E}">
        <p14:creationId xmlns:p14="http://schemas.microsoft.com/office/powerpoint/2010/main" val="2363728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1429C-B2E2-B549-A3B9-671DF2DC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27" y="418108"/>
            <a:ext cx="7649266" cy="1033669"/>
          </a:xfrm>
        </p:spPr>
        <p:txBody>
          <a:bodyPr>
            <a:norm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+mn-lt"/>
              </a:rPr>
              <a:t>KofC</a:t>
            </a:r>
            <a:r>
              <a:rPr lang="en-US" sz="6000" b="1" dirty="0">
                <a:solidFill>
                  <a:schemeClr val="bg1"/>
                </a:solidFill>
                <a:latin typeface="+mn-lt"/>
              </a:rPr>
              <a:t> Insurance</a:t>
            </a:r>
          </a:p>
        </p:txBody>
      </p:sp>
      <p:pic>
        <p:nvPicPr>
          <p:cNvPr id="7" name="Picture 6" descr="A logo on a black background&#10;&#10;Description automatically generated">
            <a:extLst>
              <a:ext uri="{FF2B5EF4-FFF2-40B4-BE49-F238E27FC236}">
                <a16:creationId xmlns:a16="http://schemas.microsoft.com/office/drawing/2014/main" id="{C586D1FC-C09A-8445-9ABC-6859847B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415" y="11912"/>
            <a:ext cx="3391558" cy="157882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9462965-212C-7548-BE2E-279B29297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27" y="2015541"/>
            <a:ext cx="11259946" cy="3977486"/>
          </a:xfrm>
        </p:spPr>
        <p:txBody>
          <a:bodyPr lIns="91440" rIns="91440" numCol="1" spcCol="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200" b="1" dirty="0"/>
              <a:t>Don Burks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/>
              <a:t>Knights of Columbus Financial</a:t>
            </a:r>
          </a:p>
        </p:txBody>
      </p:sp>
    </p:spTree>
    <p:extLst>
      <p:ext uri="{BB962C8B-B14F-4D97-AF65-F5344CB8AC3E}">
        <p14:creationId xmlns:p14="http://schemas.microsoft.com/office/powerpoint/2010/main" val="350223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1947</Words>
  <Application>Microsoft Macintosh PowerPoint</Application>
  <PresentationFormat>Widescreen</PresentationFormat>
  <Paragraphs>273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Aptos</vt:lpstr>
      <vt:lpstr>Arial</vt:lpstr>
      <vt:lpstr>Calibri</vt:lpstr>
      <vt:lpstr>Calibri Light</vt:lpstr>
      <vt:lpstr>Marker Felt</vt:lpstr>
      <vt:lpstr>Symbol</vt:lpstr>
      <vt:lpstr>Wingdings</vt:lpstr>
      <vt:lpstr>Office Theme</vt:lpstr>
      <vt:lpstr>PowerPoint Presentation</vt:lpstr>
      <vt:lpstr>Dallas Diocese Organizational Meeting - July 20, 2024 AGENDA</vt:lpstr>
      <vt:lpstr>Opening Prayer</vt:lpstr>
      <vt:lpstr>Pledge of Allegiance</vt:lpstr>
      <vt:lpstr>WELCOME</vt:lpstr>
      <vt:lpstr>Chaplain’s Message</vt:lpstr>
      <vt:lpstr>Texas State Council</vt:lpstr>
      <vt:lpstr>Dallas Diocesan Organizational Meeting</vt:lpstr>
      <vt:lpstr>KofC Insurance</vt:lpstr>
      <vt:lpstr>DDC Awards of Excellence</vt:lpstr>
      <vt:lpstr>DDC Awards of Excellence</vt:lpstr>
      <vt:lpstr>DDC Awards of Excellence</vt:lpstr>
      <vt:lpstr>DDC Awards of Excellence</vt:lpstr>
      <vt:lpstr>DDC Awards of Excellence</vt:lpstr>
      <vt:lpstr>DDC Awards of Excellence</vt:lpstr>
      <vt:lpstr>DDC Awards of Excellence</vt:lpstr>
      <vt:lpstr>DDC Awards of Excellence</vt:lpstr>
      <vt:lpstr>Bob Stras Memorial Basketball Tournament Kickoff</vt:lpstr>
      <vt:lpstr>Record Results For 2023! </vt:lpstr>
      <vt:lpstr>Thanks To Our Sponsors &amp; Partners ....</vt:lpstr>
      <vt:lpstr>We Want To Build on the Great Success of 2023 in the 61st Edition!</vt:lpstr>
      <vt:lpstr>Changes for 2024</vt:lpstr>
      <vt:lpstr>How To Place and Order </vt:lpstr>
      <vt:lpstr>For More Information....</vt:lpstr>
      <vt:lpstr>Dallas Diocese Chapter</vt:lpstr>
      <vt:lpstr>Silver Rose &amp; I con</vt:lpstr>
      <vt:lpstr>Pilgrimage of the Silver Rose</vt:lpstr>
      <vt:lpstr>Pilgrim Icon Program</vt:lpstr>
      <vt:lpstr>American Wheelchair Mission</vt:lpstr>
      <vt:lpstr>Pro-Life</vt:lpstr>
      <vt:lpstr>KofC Insurance</vt:lpstr>
      <vt:lpstr>Emergency Response</vt:lpstr>
      <vt:lpstr>Fourth Degree</vt:lpstr>
      <vt:lpstr>Bishop Joseph Patrick Lynch (BJPL)  Third Texas District</vt:lpstr>
      <vt:lpstr>Bishop Joseph Patrick Lynch (BJPL)  Third Texas District</vt:lpstr>
      <vt:lpstr>Bishop Joseph Patrick Lynch (BJPL)  Third Texas District</vt:lpstr>
      <vt:lpstr>Bishop Joseph Patrick Lynch (BJPL)  Third Texas District</vt:lpstr>
      <vt:lpstr>R S V P</vt:lpstr>
      <vt:lpstr>R S V P</vt:lpstr>
      <vt:lpstr>R S V P</vt:lpstr>
      <vt:lpstr>R S V P</vt:lpstr>
      <vt:lpstr>Committee of 1000</vt:lpstr>
      <vt:lpstr>Committee of 1000</vt:lpstr>
      <vt:lpstr>Committee of 1000</vt:lpstr>
      <vt:lpstr>Membership</vt:lpstr>
      <vt:lpstr>Safe Environment Program</vt:lpstr>
      <vt:lpstr>Wrap Up</vt:lpstr>
      <vt:lpstr>Closing Prayer</vt:lpstr>
      <vt:lpstr>FRATERNITY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Jorge Ruiz</dc:creator>
  <cp:lastModifiedBy>Jorge Ruiz</cp:lastModifiedBy>
  <cp:revision>64</cp:revision>
  <dcterms:created xsi:type="dcterms:W3CDTF">2024-07-18T16:02:47Z</dcterms:created>
  <dcterms:modified xsi:type="dcterms:W3CDTF">2024-07-19T16:10:35Z</dcterms:modified>
</cp:coreProperties>
</file>